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  <p:sldMasterId id="2147483658" r:id="rId5"/>
    <p:sldMasterId id="2147483677" r:id="rId6"/>
  </p:sldMasterIdLst>
  <p:notesMasterIdLst>
    <p:notesMasterId r:id="rId58"/>
  </p:notesMasterIdLst>
  <p:handoutMasterIdLst>
    <p:handoutMasterId r:id="rId59"/>
  </p:handoutMasterIdLst>
  <p:sldIdLst>
    <p:sldId id="256" r:id="rId7"/>
    <p:sldId id="377" r:id="rId8"/>
    <p:sldId id="378" r:id="rId9"/>
    <p:sldId id="441" r:id="rId10"/>
    <p:sldId id="394" r:id="rId11"/>
    <p:sldId id="380" r:id="rId12"/>
    <p:sldId id="381" r:id="rId13"/>
    <p:sldId id="382" r:id="rId14"/>
    <p:sldId id="383" r:id="rId15"/>
    <p:sldId id="384" r:id="rId16"/>
    <p:sldId id="385" r:id="rId17"/>
    <p:sldId id="386" r:id="rId18"/>
    <p:sldId id="357" r:id="rId19"/>
    <p:sldId id="325" r:id="rId20"/>
    <p:sldId id="326" r:id="rId21"/>
    <p:sldId id="327" r:id="rId22"/>
    <p:sldId id="475" r:id="rId23"/>
    <p:sldId id="479" r:id="rId24"/>
    <p:sldId id="480" r:id="rId25"/>
    <p:sldId id="473" r:id="rId26"/>
    <p:sldId id="477" r:id="rId27"/>
    <p:sldId id="478" r:id="rId28"/>
    <p:sldId id="476" r:id="rId29"/>
    <p:sldId id="474" r:id="rId30"/>
    <p:sldId id="438" r:id="rId31"/>
    <p:sldId id="440" r:id="rId32"/>
    <p:sldId id="387" r:id="rId33"/>
    <p:sldId id="389" r:id="rId34"/>
    <p:sldId id="388" r:id="rId35"/>
    <p:sldId id="390" r:id="rId36"/>
    <p:sldId id="396" r:id="rId37"/>
    <p:sldId id="399" r:id="rId38"/>
    <p:sldId id="463" r:id="rId39"/>
    <p:sldId id="469" r:id="rId40"/>
    <p:sldId id="468" r:id="rId41"/>
    <p:sldId id="466" r:id="rId42"/>
    <p:sldId id="467" r:id="rId43"/>
    <p:sldId id="470" r:id="rId44"/>
    <p:sldId id="481" r:id="rId45"/>
    <p:sldId id="482" r:id="rId46"/>
    <p:sldId id="483" r:id="rId47"/>
    <p:sldId id="484" r:id="rId48"/>
    <p:sldId id="485" r:id="rId49"/>
    <p:sldId id="407" r:id="rId50"/>
    <p:sldId id="408" r:id="rId51"/>
    <p:sldId id="471" r:id="rId52"/>
    <p:sldId id="366" r:id="rId53"/>
    <p:sldId id="372" r:id="rId54"/>
    <p:sldId id="472" r:id="rId55"/>
    <p:sldId id="395" r:id="rId56"/>
    <p:sldId id="443" r:id="rId57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29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00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1" autoAdjust="0"/>
    <p:restoredTop sz="94671" autoAdjust="0"/>
  </p:normalViewPr>
  <p:slideViewPr>
    <p:cSldViewPr snapToGrid="0" showGuides="1">
      <p:cViewPr varScale="1">
        <p:scale>
          <a:sx n="123" d="100"/>
          <a:sy n="123" d="100"/>
        </p:scale>
        <p:origin x="396" y="90"/>
      </p:cViewPr>
      <p:guideLst>
        <p:guide orient="horz" pos="2160"/>
        <p:guide pos="42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2" y="0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v-SE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2" y="9428583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6914E3-7543-4B95-9AF6-86178912FB70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2274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4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8" tIns="46054" rIns="92108" bIns="460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08" tIns="46054" rIns="92108" bIns="4605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AC9AE1-36C4-4F19-BE38-96591C690D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335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06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422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27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326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844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552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79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677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06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96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93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17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54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024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55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34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C9AE1-36C4-4F19-BE38-96591C690D25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889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5200" y="0"/>
            <a:ext cx="9956800" cy="6858000"/>
          </a:xfrm>
          <a:prstGeom prst="rect">
            <a:avLst/>
          </a:prstGeom>
          <a:noFill/>
        </p:spPr>
      </p:pic>
      <p:sp>
        <p:nvSpPr>
          <p:cNvPr id="309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3194051" y="4149725"/>
            <a:ext cx="8036983" cy="863600"/>
          </a:xfrm>
        </p:spPr>
        <p:txBody>
          <a:bodyPr lIns="91440" tIns="45720" rIns="91440" bIns="45720"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194051" y="5229225"/>
            <a:ext cx="8036983" cy="1512888"/>
          </a:xfrm>
        </p:spPr>
        <p:txBody>
          <a:bodyPr lIns="91440" tIns="45720" rIns="91440" bIns="4572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underrubrik</a:t>
            </a:r>
            <a:r>
              <a:rPr lang="en-US" dirty="0"/>
              <a:t> i </a:t>
            </a:r>
            <a:r>
              <a:rPr lang="en-US" dirty="0" err="1"/>
              <a:t>bakgrunden</a:t>
            </a:r>
            <a:endParaRPr lang="en-US" dirty="0"/>
          </a:p>
        </p:txBody>
      </p:sp>
      <p:pic>
        <p:nvPicPr>
          <p:cNvPr id="6" name="Bildobjekt 5" descr="VAFA_STICKER_rgb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5905500"/>
            <a:ext cx="1942592" cy="563880"/>
          </a:xfrm>
          <a:prstGeom prst="rect">
            <a:avLst/>
          </a:prstGeom>
        </p:spPr>
      </p:pic>
      <p:pic>
        <p:nvPicPr>
          <p:cNvPr id="4" name="Bildobjekt 3" descr="Svenska_SkidForbundet_PMS_Vit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600" y="1981860"/>
            <a:ext cx="4374609" cy="18953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DF21F-8EDB-49FF-A2CE-A6316B39091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946400" y="1981200"/>
            <a:ext cx="4064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213600" y="1981200"/>
            <a:ext cx="4064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A285E1-D4A3-4A3C-874F-C4BD371F42A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C73681-1D5F-4570-A4D3-C222BBF86AD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9B948-6E4A-4EB7-900C-6ED9767119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9C1E-18F0-4900-8AD2-457BC07938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5" name="Rectangle 7"/>
          <p:cNvSpPr/>
          <p:nvPr/>
        </p:nvSpPr>
        <p:spPr>
          <a:xfrm>
            <a:off x="1" y="4029075"/>
            <a:ext cx="12211051" cy="284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6" name="Picture 7" descr="Stora_Enso_ppt_logo_3cm_trans_blacktex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2" y="173038"/>
            <a:ext cx="1206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000" y="4307634"/>
            <a:ext cx="11136000" cy="147002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00" y="5947875"/>
            <a:ext cx="11136000" cy="385109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underrubrik</a:t>
            </a:r>
            <a:r>
              <a:rPr lang="en-US" noProof="0" dirty="0"/>
              <a:t> i </a:t>
            </a:r>
            <a:r>
              <a:rPr lang="en-US" noProof="0" dirty="0" err="1"/>
              <a:t>bakgrunden</a:t>
            </a:r>
            <a:endParaRPr lang="en-US" noProof="0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106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5" name="Rectangle 7"/>
          <p:cNvSpPr/>
          <p:nvPr/>
        </p:nvSpPr>
        <p:spPr>
          <a:xfrm>
            <a:off x="1" y="4029075"/>
            <a:ext cx="12211051" cy="284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6" name="Picture 8" descr="Stora_Enso_ppt_logo_3cm_tra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2" y="171450"/>
            <a:ext cx="1206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000" y="4307634"/>
            <a:ext cx="11136000" cy="147002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00" y="5947875"/>
            <a:ext cx="11136000" cy="385109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underrubrik</a:t>
            </a:r>
            <a:r>
              <a:rPr lang="en-US" noProof="0" dirty="0"/>
              <a:t> i </a:t>
            </a:r>
            <a:r>
              <a:rPr lang="en-US" noProof="0" dirty="0" err="1"/>
              <a:t>bakgrunden</a:t>
            </a:r>
            <a:endParaRPr lang="en-US" noProof="0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12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srub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5" name="Rectangle 7"/>
          <p:cNvSpPr/>
          <p:nvPr/>
        </p:nvSpPr>
        <p:spPr>
          <a:xfrm>
            <a:off x="1" y="3"/>
            <a:ext cx="12211051" cy="68738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6" name="Picture 8" descr="Stora_Enso_ppt_logo_3cm_tran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2" y="171450"/>
            <a:ext cx="1206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000" y="4307634"/>
            <a:ext cx="11136000" cy="1470025"/>
          </a:xfrm>
        </p:spPr>
        <p:txBody>
          <a:bodyPr>
            <a:norm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000" y="5947875"/>
            <a:ext cx="11136000" cy="385109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underrubrik</a:t>
            </a:r>
            <a:r>
              <a:rPr lang="en-US" noProof="0" dirty="0"/>
              <a:t> i </a:t>
            </a:r>
            <a:r>
              <a:rPr lang="en-US" noProof="0" dirty="0" err="1"/>
              <a:t>bakgrunden</a:t>
            </a:r>
            <a:endParaRPr lang="en-US" noProof="0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178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5" name="Rectangle 7"/>
          <p:cNvSpPr/>
          <p:nvPr/>
        </p:nvSpPr>
        <p:spPr>
          <a:xfrm>
            <a:off x="1" y="0"/>
            <a:ext cx="12211051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6" name="Picture 7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4" y="5954716"/>
            <a:ext cx="827616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28000" y="1600201"/>
            <a:ext cx="11136000" cy="4219200"/>
          </a:xfrm>
        </p:spPr>
        <p:txBody>
          <a:bodyPr/>
          <a:lstStyle/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  <a:p>
            <a:pPr lvl="3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 err="1"/>
              <a:t>Nivå</a:t>
            </a:r>
            <a:r>
              <a:rPr lang="en-US" noProof="0" dirty="0"/>
              <a:t> fem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2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6" name="Rectangle 7"/>
          <p:cNvSpPr/>
          <p:nvPr/>
        </p:nvSpPr>
        <p:spPr>
          <a:xfrm>
            <a:off x="1" y="0"/>
            <a:ext cx="12211051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7" name="Picture 7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4" y="5954716"/>
            <a:ext cx="827616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8000" y="1600200"/>
            <a:ext cx="5384800" cy="4219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  <a:p>
            <a:pPr lvl="3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 err="1"/>
              <a:t>Nivå</a:t>
            </a:r>
            <a:r>
              <a:rPr lang="en-US" noProof="0" dirty="0"/>
              <a:t> fem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600200"/>
            <a:ext cx="5385600" cy="4219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  <a:p>
            <a:pPr lvl="3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 err="1"/>
              <a:t>Nivå</a:t>
            </a:r>
            <a:r>
              <a:rPr lang="en-US" noProof="0" dirty="0"/>
              <a:t> fem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184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8" name="Rectangle 7"/>
          <p:cNvSpPr/>
          <p:nvPr/>
        </p:nvSpPr>
        <p:spPr>
          <a:xfrm>
            <a:off x="1" y="0"/>
            <a:ext cx="12211051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9" name="Picture 8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4" y="5954716"/>
            <a:ext cx="827616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000" y="1602000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000" y="2273500"/>
            <a:ext cx="5386917" cy="354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  <a:p>
            <a:pPr lvl="3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 err="1"/>
              <a:t>Nivå</a:t>
            </a:r>
            <a:r>
              <a:rPr lang="en-US" noProof="0" dirty="0"/>
              <a:t> fem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7601" y="1602000"/>
            <a:ext cx="547063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601" y="2275200"/>
            <a:ext cx="5470633" cy="354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  <a:p>
            <a:pPr lvl="3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 err="1"/>
              <a:t>Nivå</a:t>
            </a:r>
            <a:r>
              <a:rPr lang="en-US" noProof="0" dirty="0"/>
              <a:t> fem</a:t>
            </a:r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65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4" name="Rectangle 7"/>
          <p:cNvSpPr/>
          <p:nvPr/>
        </p:nvSpPr>
        <p:spPr>
          <a:xfrm>
            <a:off x="1" y="0"/>
            <a:ext cx="12211051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5" name="Picture 8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4" y="5954716"/>
            <a:ext cx="827616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692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6" name="Rectangle 7"/>
          <p:cNvSpPr/>
          <p:nvPr/>
        </p:nvSpPr>
        <p:spPr>
          <a:xfrm>
            <a:off x="1" y="0"/>
            <a:ext cx="12211051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7" name="Picture 7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4" y="5954716"/>
            <a:ext cx="827616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01" y="273050"/>
            <a:ext cx="4011084" cy="1144800"/>
          </a:xfrm>
        </p:spPr>
        <p:txBody>
          <a:bodyPr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1602000"/>
            <a:ext cx="6897267" cy="42192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  <a:p>
            <a:pPr lvl="3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 err="1"/>
              <a:t>Nivå</a:t>
            </a:r>
            <a:r>
              <a:rPr lang="en-US" noProof="0" dirty="0"/>
              <a:t> fem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8001" y="1602000"/>
            <a:ext cx="4011084" cy="4219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346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ullpage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pic>
        <p:nvPicPr>
          <p:cNvPr id="3" name="Picture 7" descr="Stora_Enso_ppt_logo_3cm_tra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2" y="5629275"/>
            <a:ext cx="1206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0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ullpage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pic>
        <p:nvPicPr>
          <p:cNvPr id="3" name="Picture 7" descr="Stora_Enso_ppt_logo_3cm_trans_blacktex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19" y="5614988"/>
            <a:ext cx="1206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971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pic>
        <p:nvPicPr>
          <p:cNvPr id="6" name="Picture 7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4" y="5954716"/>
            <a:ext cx="827616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ikonen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lägga</a:t>
            </a:r>
            <a:r>
              <a:rPr lang="en-US" noProof="0" dirty="0"/>
              <a:t> till </a:t>
            </a:r>
            <a:r>
              <a:rPr lang="en-US" noProof="0" dirty="0" err="1"/>
              <a:t>en</a:t>
            </a:r>
            <a:r>
              <a:rPr lang="en-US" noProof="0" dirty="0"/>
              <a:t> </a:t>
            </a:r>
            <a:r>
              <a:rPr lang="en-US" noProof="0" dirty="0" err="1"/>
              <a:t>bild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5201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5" name="Rectangle 7"/>
          <p:cNvSpPr/>
          <p:nvPr/>
        </p:nvSpPr>
        <p:spPr>
          <a:xfrm>
            <a:off x="1" y="0"/>
            <a:ext cx="12211051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6" name="Picture 7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4" y="5954716"/>
            <a:ext cx="827616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8000" y="1600200"/>
            <a:ext cx="11136000" cy="4219200"/>
          </a:xfrm>
        </p:spPr>
        <p:txBody>
          <a:bodyPr vert="eaVert"/>
          <a:lstStyle/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  <a:p>
            <a:pPr lvl="3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 err="1"/>
              <a:t>Nivå</a:t>
            </a:r>
            <a:r>
              <a:rPr lang="en-US" noProof="0" dirty="0"/>
              <a:t> fem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649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5" name="Rectangle 7"/>
          <p:cNvSpPr/>
          <p:nvPr/>
        </p:nvSpPr>
        <p:spPr>
          <a:xfrm rot="16200000">
            <a:off x="7807326" y="2479674"/>
            <a:ext cx="6870700" cy="191135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6" name="Picture 8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2" y="376238"/>
            <a:ext cx="986367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76481" y="396000"/>
            <a:ext cx="1526400" cy="5850000"/>
          </a:xfrm>
        </p:spPr>
        <p:txBody>
          <a:bodyPr vert="eaVer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11199" y="396003"/>
            <a:ext cx="8627683" cy="5851525"/>
          </a:xfrm>
        </p:spPr>
        <p:txBody>
          <a:bodyPr vert="eaVert"/>
          <a:lstStyle/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  <a:p>
            <a:pPr lvl="3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 err="1"/>
              <a:t>Nivå</a:t>
            </a:r>
            <a:r>
              <a:rPr lang="en-US" noProof="0" dirty="0"/>
              <a:t> fem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014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ubrik, text och innehål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6" name="Rectangle 7"/>
          <p:cNvSpPr/>
          <p:nvPr/>
        </p:nvSpPr>
        <p:spPr>
          <a:xfrm>
            <a:off x="1" y="0"/>
            <a:ext cx="12211051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7" name="Picture 7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4" y="5954716"/>
            <a:ext cx="827616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27052" y="1602000"/>
            <a:ext cx="5467349" cy="4219200"/>
          </a:xfrm>
        </p:spPr>
        <p:txBody>
          <a:bodyPr/>
          <a:lstStyle/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  <a:p>
            <a:pPr lvl="3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 err="1"/>
              <a:t>Nivå</a:t>
            </a:r>
            <a:r>
              <a:rPr lang="en-US" noProof="0" dirty="0"/>
              <a:t> fem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602" y="1602000"/>
            <a:ext cx="5467351" cy="4219200"/>
          </a:xfrm>
        </p:spPr>
        <p:txBody>
          <a:bodyPr/>
          <a:lstStyle/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bakgrundstexten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två</a:t>
            </a:r>
            <a:endParaRPr lang="en-US" noProof="0" dirty="0"/>
          </a:p>
          <a:p>
            <a:pPr lvl="2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tre</a:t>
            </a:r>
            <a:endParaRPr lang="en-US" noProof="0" dirty="0"/>
          </a:p>
          <a:p>
            <a:pPr lvl="3"/>
            <a:r>
              <a:rPr lang="en-US" noProof="0" dirty="0" err="1"/>
              <a:t>Nivå</a:t>
            </a:r>
            <a:r>
              <a:rPr lang="en-US" noProof="0" dirty="0"/>
              <a:t>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 err="1"/>
              <a:t>Nivå</a:t>
            </a:r>
            <a:r>
              <a:rPr lang="en-US" noProof="0" dirty="0"/>
              <a:t> fem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8000" y="274638"/>
            <a:ext cx="111360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196098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ubrik och diagram eller organisationsschem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5" name="Rectangle 7"/>
          <p:cNvSpPr/>
          <p:nvPr/>
        </p:nvSpPr>
        <p:spPr>
          <a:xfrm>
            <a:off x="1" y="0"/>
            <a:ext cx="12211051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6" name="Picture 7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4" y="5954716"/>
            <a:ext cx="827616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527051" y="1602000"/>
            <a:ext cx="11137900" cy="42192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ikonen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lägga</a:t>
            </a:r>
            <a:r>
              <a:rPr lang="en-US" noProof="0" dirty="0"/>
              <a:t> till SmartArt-</a:t>
            </a:r>
            <a:r>
              <a:rPr lang="en-US" noProof="0" dirty="0" err="1"/>
              <a:t>grafik</a:t>
            </a:r>
            <a:endParaRPr lang="en-US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8000" y="274638"/>
            <a:ext cx="111360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630516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ubrik och tabel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5" name="Rectangle 7"/>
          <p:cNvSpPr/>
          <p:nvPr/>
        </p:nvSpPr>
        <p:spPr>
          <a:xfrm>
            <a:off x="1" y="0"/>
            <a:ext cx="12211051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6" name="Picture 7" descr="Stora_Enso_ppt_logo_3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84" y="5954716"/>
            <a:ext cx="827616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27051" y="1602000"/>
            <a:ext cx="11137900" cy="42192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på</a:t>
            </a:r>
            <a:r>
              <a:rPr lang="en-US" noProof="0" dirty="0"/>
              <a:t> </a:t>
            </a:r>
            <a:r>
              <a:rPr lang="en-US" noProof="0" dirty="0" err="1"/>
              <a:t>ikonen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lägga</a:t>
            </a:r>
            <a:r>
              <a:rPr lang="en-US" noProof="0" dirty="0"/>
              <a:t> till </a:t>
            </a:r>
            <a:r>
              <a:rPr lang="en-US" noProof="0" dirty="0" err="1"/>
              <a:t>en</a:t>
            </a:r>
            <a:r>
              <a:rPr lang="en-US" noProof="0" dirty="0"/>
              <a:t> </a:t>
            </a:r>
            <a:r>
              <a:rPr lang="en-US" noProof="0" dirty="0" err="1"/>
              <a:t>tabell</a:t>
            </a:r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28000" y="274638"/>
            <a:ext cx="111360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format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518966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10433051" y="655478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/>
          <a:lstStyle>
            <a:lvl1pPr>
              <a:defRPr/>
            </a:lvl1pPr>
          </a:lstStyle>
          <a:p>
            <a:r>
              <a:rPr lang="en-US" dirty="0"/>
              <a:t>2012-11-14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/>
          <a:lstStyle>
            <a:lvl1pPr>
              <a:defRPr/>
            </a:lvl1pPr>
          </a:lstStyle>
          <a:p>
            <a:fld id="{2E38B189-DE9E-487A-8E35-6E2D0F2BDE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345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6396038"/>
            <a:ext cx="12192000" cy="461962"/>
          </a:xfrm>
          <a:prstGeom prst="rect">
            <a:avLst/>
          </a:prstGeom>
          <a:solidFill>
            <a:srgbClr val="BEC5C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/>
              <a:ea typeface="ＭＳ Ｐゴシック"/>
            </a:endParaRPr>
          </a:p>
        </p:txBody>
      </p:sp>
      <p:grpSp>
        <p:nvGrpSpPr>
          <p:cNvPr id="2" name="Group 6"/>
          <p:cNvGrpSpPr>
            <a:grpSpLocks/>
          </p:cNvGrpSpPr>
          <p:nvPr userDrawn="1"/>
        </p:nvGrpSpPr>
        <p:grpSpPr bwMode="auto">
          <a:xfrm>
            <a:off x="-977898" y="-242889"/>
            <a:ext cx="14111817" cy="7345380"/>
            <a:chOff x="-733272" y="-242889"/>
            <a:chExt cx="10584486" cy="7345380"/>
          </a:xfrm>
        </p:grpSpPr>
        <p:grpSp>
          <p:nvGrpSpPr>
            <p:cNvPr id="3" name="Group 48"/>
            <p:cNvGrpSpPr>
              <a:grpSpLocks/>
            </p:cNvGrpSpPr>
            <p:nvPr userDrawn="1"/>
          </p:nvGrpSpPr>
          <p:grpSpPr bwMode="auto">
            <a:xfrm>
              <a:off x="1888430" y="-242889"/>
              <a:ext cx="390525" cy="7345380"/>
              <a:chOff x="2148" y="-153"/>
              <a:chExt cx="246" cy="4627"/>
            </a:xfrm>
          </p:grpSpPr>
          <p:sp>
            <p:nvSpPr>
              <p:cNvPr id="42" name="Text Box 49"/>
              <p:cNvSpPr txBox="1">
                <a:spLocks noChangeArrowheads="1"/>
              </p:cNvSpPr>
              <p:nvPr/>
            </p:nvSpPr>
            <p:spPr bwMode="auto">
              <a:xfrm>
                <a:off x="2148" y="-153"/>
                <a:ext cx="240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800" dirty="0">
                    <a:solidFill>
                      <a:prstClr val="white"/>
                    </a:solidFill>
                    <a:latin typeface="Arial"/>
                    <a:ea typeface="ＭＳ Ｐゴシック"/>
                  </a:rPr>
                  <a:t>Grid</a:t>
                </a:r>
              </a:p>
            </p:txBody>
          </p:sp>
          <p:sp>
            <p:nvSpPr>
              <p:cNvPr id="43" name="Text Box 50"/>
              <p:cNvSpPr txBox="1">
                <a:spLocks noChangeArrowheads="1"/>
              </p:cNvSpPr>
              <p:nvPr/>
            </p:nvSpPr>
            <p:spPr bwMode="auto">
              <a:xfrm>
                <a:off x="2154" y="4338"/>
                <a:ext cx="240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800">
                    <a:solidFill>
                      <a:prstClr val="white"/>
                    </a:solidFill>
                    <a:latin typeface="Arial"/>
                    <a:ea typeface="ＭＳ Ｐゴシック"/>
                  </a:rPr>
                  <a:t>Grid</a:t>
                </a:r>
              </a:p>
            </p:txBody>
          </p:sp>
          <p:sp>
            <p:nvSpPr>
              <p:cNvPr id="44" name="Line 51"/>
              <p:cNvSpPr>
                <a:spLocks noChangeShapeType="1"/>
              </p:cNvSpPr>
              <p:nvPr/>
            </p:nvSpPr>
            <p:spPr bwMode="auto">
              <a:xfrm flipV="1">
                <a:off x="2394" y="-149"/>
                <a:ext cx="0" cy="11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black"/>
                  </a:solidFill>
                  <a:latin typeface="Arial"/>
                  <a:ea typeface="ＭＳ Ｐゴシック"/>
                </a:endParaRPr>
              </a:p>
            </p:txBody>
          </p:sp>
          <p:sp>
            <p:nvSpPr>
              <p:cNvPr id="45" name="Line 52"/>
              <p:cNvSpPr>
                <a:spLocks noChangeShapeType="1"/>
              </p:cNvSpPr>
              <p:nvPr/>
            </p:nvSpPr>
            <p:spPr bwMode="auto">
              <a:xfrm flipV="1">
                <a:off x="2394" y="4361"/>
                <a:ext cx="0" cy="11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black"/>
                  </a:solidFill>
                  <a:latin typeface="Arial"/>
                  <a:ea typeface="ＭＳ Ｐゴシック"/>
                </a:endParaRPr>
              </a:p>
            </p:txBody>
          </p:sp>
        </p:grpSp>
        <p:grpSp>
          <p:nvGrpSpPr>
            <p:cNvPr id="4" name="Group 78"/>
            <p:cNvGrpSpPr>
              <a:grpSpLocks/>
            </p:cNvGrpSpPr>
            <p:nvPr userDrawn="1"/>
          </p:nvGrpSpPr>
          <p:grpSpPr bwMode="auto">
            <a:xfrm>
              <a:off x="-733272" y="1479550"/>
              <a:ext cx="546132" cy="5008563"/>
              <a:chOff x="-733272" y="1479550"/>
              <a:chExt cx="546132" cy="5008563"/>
            </a:xfrm>
          </p:grpSpPr>
          <p:grpSp>
            <p:nvGrpSpPr>
              <p:cNvPr id="5" name="Group 43"/>
              <p:cNvGrpSpPr>
                <a:grpSpLocks/>
              </p:cNvGrpSpPr>
              <p:nvPr userDrawn="1"/>
            </p:nvGrpSpPr>
            <p:grpSpPr bwMode="auto">
              <a:xfrm>
                <a:off x="-733272" y="1479550"/>
                <a:ext cx="546132" cy="214313"/>
                <a:chOff x="-667437" y="1479550"/>
                <a:chExt cx="546132" cy="214313"/>
              </a:xfrm>
            </p:grpSpPr>
            <p:sp>
              <p:nvSpPr>
                <p:cNvPr id="40" name="Line 17"/>
                <p:cNvSpPr>
                  <a:spLocks noChangeShapeType="1"/>
                </p:cNvSpPr>
                <p:nvPr userDrawn="1"/>
              </p:nvSpPr>
              <p:spPr bwMode="auto">
                <a:xfrm>
                  <a:off x="-337218" y="1597025"/>
                  <a:ext cx="2159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ＭＳ Ｐゴシック"/>
                  </a:endParaRPr>
                </a:p>
              </p:txBody>
            </p:sp>
            <p:sp>
              <p:nvSpPr>
                <p:cNvPr id="41" name="Text Box 18"/>
                <p:cNvSpPr txBox="1">
                  <a:spLocks noChangeArrowheads="1"/>
                </p:cNvSpPr>
                <p:nvPr userDrawn="1"/>
              </p:nvSpPr>
              <p:spPr bwMode="auto">
                <a:xfrm>
                  <a:off x="-667437" y="1479550"/>
                  <a:ext cx="381022" cy="2143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prstClr val="white"/>
                      </a:solidFill>
                      <a:latin typeface="Arial"/>
                      <a:ea typeface="ＭＳ Ｐゴシック"/>
                    </a:rPr>
                    <a:t>Grid</a:t>
                  </a:r>
                </a:p>
              </p:txBody>
            </p:sp>
          </p:grpSp>
          <p:grpSp>
            <p:nvGrpSpPr>
              <p:cNvPr id="6" name="Group 44"/>
              <p:cNvGrpSpPr>
                <a:grpSpLocks/>
              </p:cNvGrpSpPr>
              <p:nvPr userDrawn="1"/>
            </p:nvGrpSpPr>
            <p:grpSpPr bwMode="auto">
              <a:xfrm>
                <a:off x="-733272" y="3078163"/>
                <a:ext cx="546132" cy="214312"/>
                <a:chOff x="-667437" y="1480365"/>
                <a:chExt cx="546132" cy="214312"/>
              </a:xfrm>
            </p:grpSpPr>
            <p:sp>
              <p:nvSpPr>
                <p:cNvPr id="38" name="Line 17"/>
                <p:cNvSpPr>
                  <a:spLocks noChangeShapeType="1"/>
                </p:cNvSpPr>
                <p:nvPr userDrawn="1"/>
              </p:nvSpPr>
              <p:spPr bwMode="auto">
                <a:xfrm>
                  <a:off x="-337218" y="1597840"/>
                  <a:ext cx="2159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ＭＳ Ｐゴシック"/>
                  </a:endParaRPr>
                </a:p>
              </p:txBody>
            </p:sp>
            <p:sp>
              <p:nvSpPr>
                <p:cNvPr id="39" name="Text Box 18"/>
                <p:cNvSpPr txBox="1">
                  <a:spLocks noChangeArrowheads="1"/>
                </p:cNvSpPr>
                <p:nvPr userDrawn="1"/>
              </p:nvSpPr>
              <p:spPr bwMode="auto">
                <a:xfrm>
                  <a:off x="-667437" y="1480365"/>
                  <a:ext cx="381022" cy="2143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prstClr val="white"/>
                      </a:solidFill>
                      <a:latin typeface="Arial"/>
                      <a:ea typeface="ＭＳ Ｐゴシック"/>
                    </a:rPr>
                    <a:t>Grid</a:t>
                  </a:r>
                </a:p>
              </p:txBody>
            </p:sp>
          </p:grpSp>
          <p:grpSp>
            <p:nvGrpSpPr>
              <p:cNvPr id="8" name="Group 47"/>
              <p:cNvGrpSpPr>
                <a:grpSpLocks/>
              </p:cNvGrpSpPr>
              <p:nvPr userDrawn="1"/>
            </p:nvGrpSpPr>
            <p:grpSpPr bwMode="auto">
              <a:xfrm>
                <a:off x="-733272" y="6273800"/>
                <a:ext cx="546132" cy="214313"/>
                <a:chOff x="-667437" y="1480406"/>
                <a:chExt cx="546132" cy="214313"/>
              </a:xfrm>
            </p:grpSpPr>
            <p:sp>
              <p:nvSpPr>
                <p:cNvPr id="36" name="Line 17"/>
                <p:cNvSpPr>
                  <a:spLocks noChangeShapeType="1"/>
                </p:cNvSpPr>
                <p:nvPr userDrawn="1"/>
              </p:nvSpPr>
              <p:spPr bwMode="auto">
                <a:xfrm>
                  <a:off x="-337218" y="1597881"/>
                  <a:ext cx="2159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ＭＳ Ｐゴシック"/>
                  </a:endParaRPr>
                </a:p>
              </p:txBody>
            </p:sp>
            <p:sp>
              <p:nvSpPr>
                <p:cNvPr id="37" name="Text Box 18"/>
                <p:cNvSpPr txBox="1">
                  <a:spLocks noChangeArrowheads="1"/>
                </p:cNvSpPr>
                <p:nvPr userDrawn="1"/>
              </p:nvSpPr>
              <p:spPr bwMode="auto">
                <a:xfrm>
                  <a:off x="-667437" y="1480406"/>
                  <a:ext cx="381022" cy="2143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prstClr val="white"/>
                      </a:solidFill>
                      <a:latin typeface="Arial"/>
                      <a:ea typeface="ＭＳ Ｐゴシック"/>
                    </a:rPr>
                    <a:t>Grid</a:t>
                  </a:r>
                </a:p>
              </p:txBody>
            </p:sp>
          </p:grpSp>
          <p:grpSp>
            <p:nvGrpSpPr>
              <p:cNvPr id="9" name="Group 50"/>
              <p:cNvGrpSpPr>
                <a:grpSpLocks/>
              </p:cNvGrpSpPr>
              <p:nvPr userDrawn="1"/>
            </p:nvGrpSpPr>
            <p:grpSpPr bwMode="auto">
              <a:xfrm>
                <a:off x="-733272" y="4675188"/>
                <a:ext cx="546132" cy="214312"/>
                <a:chOff x="-667437" y="1479592"/>
                <a:chExt cx="546132" cy="214312"/>
              </a:xfrm>
            </p:grpSpPr>
            <p:sp>
              <p:nvSpPr>
                <p:cNvPr id="34" name="Line 17"/>
                <p:cNvSpPr>
                  <a:spLocks noChangeShapeType="1"/>
                </p:cNvSpPr>
                <p:nvPr userDrawn="1"/>
              </p:nvSpPr>
              <p:spPr bwMode="auto">
                <a:xfrm>
                  <a:off x="-337218" y="1597067"/>
                  <a:ext cx="2159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>
                    <a:solidFill>
                      <a:prstClr val="black"/>
                    </a:solidFill>
                    <a:latin typeface="Arial"/>
                    <a:ea typeface="ＭＳ Ｐゴシック"/>
                  </a:endParaRPr>
                </a:p>
              </p:txBody>
            </p:sp>
            <p:sp>
              <p:nvSpPr>
                <p:cNvPr id="35" name="Text Box 18"/>
                <p:cNvSpPr txBox="1">
                  <a:spLocks noChangeArrowheads="1"/>
                </p:cNvSpPr>
                <p:nvPr userDrawn="1"/>
              </p:nvSpPr>
              <p:spPr bwMode="auto">
                <a:xfrm>
                  <a:off x="-667437" y="1479592"/>
                  <a:ext cx="381022" cy="2143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1" fontAlgn="auto" hangingPunct="1">
                    <a:spcBef>
                      <a:spcPct val="50000"/>
                    </a:spcBef>
                    <a:spcAft>
                      <a:spcPts val="0"/>
                    </a:spcAft>
                    <a:defRPr/>
                  </a:pPr>
                  <a:r>
                    <a:rPr lang="en-US" sz="800" dirty="0">
                      <a:solidFill>
                        <a:prstClr val="white"/>
                      </a:solidFill>
                      <a:latin typeface="Arial"/>
                      <a:ea typeface="ＭＳ Ｐゴシック"/>
                    </a:rPr>
                    <a:t>Grid</a:t>
                  </a:r>
                </a:p>
              </p:txBody>
            </p:sp>
          </p:grpSp>
        </p:grpSp>
        <p:grpSp>
          <p:nvGrpSpPr>
            <p:cNvPr id="10" name="Group 67"/>
            <p:cNvGrpSpPr>
              <a:grpSpLocks/>
            </p:cNvGrpSpPr>
            <p:nvPr userDrawn="1"/>
          </p:nvGrpSpPr>
          <p:grpSpPr bwMode="auto">
            <a:xfrm>
              <a:off x="9266980" y="1479550"/>
              <a:ext cx="584234" cy="5008563"/>
              <a:chOff x="9266980" y="1479550"/>
              <a:chExt cx="584234" cy="5008563"/>
            </a:xfrm>
          </p:grpSpPr>
          <p:sp>
            <p:nvSpPr>
              <p:cNvPr id="22" name="Line 17"/>
              <p:cNvSpPr>
                <a:spLocks noChangeShapeType="1"/>
              </p:cNvSpPr>
              <p:nvPr userDrawn="1"/>
            </p:nvSpPr>
            <p:spPr bwMode="auto">
              <a:xfrm>
                <a:off x="9266980" y="1597025"/>
                <a:ext cx="2159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black"/>
                  </a:solidFill>
                  <a:latin typeface="Arial"/>
                  <a:ea typeface="ＭＳ Ｐゴシック"/>
                </a:endParaRPr>
              </a:p>
            </p:txBody>
          </p:sp>
          <p:sp>
            <p:nvSpPr>
              <p:cNvPr id="23" name="Text Box 18"/>
              <p:cNvSpPr txBox="1">
                <a:spLocks noChangeArrowheads="1"/>
              </p:cNvSpPr>
              <p:nvPr userDrawn="1"/>
            </p:nvSpPr>
            <p:spPr bwMode="auto">
              <a:xfrm>
                <a:off x="9470192" y="1479550"/>
                <a:ext cx="381022" cy="214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800" dirty="0">
                    <a:solidFill>
                      <a:prstClr val="white"/>
                    </a:solidFill>
                    <a:latin typeface="Arial"/>
                    <a:ea typeface="ＭＳ Ｐゴシック"/>
                  </a:rPr>
                  <a:t>Grid</a:t>
                </a:r>
              </a:p>
            </p:txBody>
          </p:sp>
          <p:sp>
            <p:nvSpPr>
              <p:cNvPr id="24" name="Line 17"/>
              <p:cNvSpPr>
                <a:spLocks noChangeShapeType="1"/>
              </p:cNvSpPr>
              <p:nvPr userDrawn="1"/>
            </p:nvSpPr>
            <p:spPr bwMode="auto">
              <a:xfrm>
                <a:off x="9266980" y="3194050"/>
                <a:ext cx="2159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black"/>
                  </a:solidFill>
                  <a:latin typeface="Arial"/>
                  <a:ea typeface="ＭＳ Ｐゴシック"/>
                </a:endParaRPr>
              </a:p>
            </p:txBody>
          </p:sp>
          <p:sp>
            <p:nvSpPr>
              <p:cNvPr id="25" name="Text Box 18"/>
              <p:cNvSpPr txBox="1">
                <a:spLocks noChangeArrowheads="1"/>
              </p:cNvSpPr>
              <p:nvPr userDrawn="1"/>
            </p:nvSpPr>
            <p:spPr bwMode="auto">
              <a:xfrm>
                <a:off x="9470192" y="3078163"/>
                <a:ext cx="381022" cy="214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800" dirty="0">
                    <a:solidFill>
                      <a:prstClr val="white"/>
                    </a:solidFill>
                    <a:latin typeface="Arial"/>
                    <a:ea typeface="ＭＳ Ｐゴシック"/>
                  </a:rPr>
                  <a:t>Grid</a:t>
                </a:r>
              </a:p>
            </p:txBody>
          </p:sp>
          <p:sp>
            <p:nvSpPr>
              <p:cNvPr id="26" name="Line 17"/>
              <p:cNvSpPr>
                <a:spLocks noChangeShapeType="1"/>
              </p:cNvSpPr>
              <p:nvPr userDrawn="1"/>
            </p:nvSpPr>
            <p:spPr bwMode="auto">
              <a:xfrm>
                <a:off x="9266980" y="6391275"/>
                <a:ext cx="2159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black"/>
                  </a:solidFill>
                  <a:latin typeface="Arial"/>
                  <a:ea typeface="ＭＳ Ｐゴシック"/>
                </a:endParaRPr>
              </a:p>
            </p:txBody>
          </p:sp>
          <p:sp>
            <p:nvSpPr>
              <p:cNvPr id="27" name="Text Box 18"/>
              <p:cNvSpPr txBox="1">
                <a:spLocks noChangeArrowheads="1"/>
              </p:cNvSpPr>
              <p:nvPr userDrawn="1"/>
            </p:nvSpPr>
            <p:spPr bwMode="auto">
              <a:xfrm>
                <a:off x="9470192" y="6273800"/>
                <a:ext cx="381022" cy="2143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800" dirty="0">
                    <a:solidFill>
                      <a:prstClr val="white"/>
                    </a:solidFill>
                    <a:latin typeface="Arial"/>
                    <a:ea typeface="ＭＳ Ｐゴシック"/>
                  </a:rPr>
                  <a:t>Grid</a:t>
                </a:r>
              </a:p>
            </p:txBody>
          </p:sp>
          <p:sp>
            <p:nvSpPr>
              <p:cNvPr id="28" name="Line 17"/>
              <p:cNvSpPr>
                <a:spLocks noChangeShapeType="1"/>
              </p:cNvSpPr>
              <p:nvPr userDrawn="1"/>
            </p:nvSpPr>
            <p:spPr bwMode="auto">
              <a:xfrm>
                <a:off x="9266980" y="4792663"/>
                <a:ext cx="2159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black"/>
                  </a:solidFill>
                  <a:latin typeface="Arial"/>
                  <a:ea typeface="ＭＳ Ｐゴシック"/>
                </a:endParaRPr>
              </a:p>
            </p:txBody>
          </p:sp>
          <p:sp>
            <p:nvSpPr>
              <p:cNvPr id="29" name="Text Box 18"/>
              <p:cNvSpPr txBox="1">
                <a:spLocks noChangeArrowheads="1"/>
              </p:cNvSpPr>
              <p:nvPr userDrawn="1"/>
            </p:nvSpPr>
            <p:spPr bwMode="auto">
              <a:xfrm>
                <a:off x="9470192" y="4675188"/>
                <a:ext cx="381022" cy="214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800" dirty="0">
                    <a:solidFill>
                      <a:prstClr val="white"/>
                    </a:solidFill>
                    <a:latin typeface="Arial"/>
                    <a:ea typeface="ＭＳ Ｐゴシック"/>
                  </a:rPr>
                  <a:t>Grid</a:t>
                </a:r>
              </a:p>
            </p:txBody>
          </p:sp>
        </p:grpSp>
        <p:grpSp>
          <p:nvGrpSpPr>
            <p:cNvPr id="11" name="Group 48"/>
            <p:cNvGrpSpPr>
              <a:grpSpLocks/>
            </p:cNvGrpSpPr>
            <p:nvPr userDrawn="1"/>
          </p:nvGrpSpPr>
          <p:grpSpPr bwMode="auto">
            <a:xfrm>
              <a:off x="4173524" y="-242889"/>
              <a:ext cx="390525" cy="7345380"/>
              <a:chOff x="2148" y="-153"/>
              <a:chExt cx="246" cy="4627"/>
            </a:xfrm>
          </p:grpSpPr>
          <p:sp>
            <p:nvSpPr>
              <p:cNvPr id="18" name="Text Box 49"/>
              <p:cNvSpPr txBox="1">
                <a:spLocks noChangeArrowheads="1"/>
              </p:cNvSpPr>
              <p:nvPr/>
            </p:nvSpPr>
            <p:spPr bwMode="auto">
              <a:xfrm>
                <a:off x="2148" y="-153"/>
                <a:ext cx="240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800" dirty="0">
                    <a:solidFill>
                      <a:prstClr val="white"/>
                    </a:solidFill>
                    <a:latin typeface="Arial"/>
                    <a:ea typeface="ＭＳ Ｐゴシック"/>
                  </a:rPr>
                  <a:t>Grid</a:t>
                </a:r>
              </a:p>
            </p:txBody>
          </p:sp>
          <p:sp>
            <p:nvSpPr>
              <p:cNvPr id="19" name="Text Box 50"/>
              <p:cNvSpPr txBox="1">
                <a:spLocks noChangeArrowheads="1"/>
              </p:cNvSpPr>
              <p:nvPr/>
            </p:nvSpPr>
            <p:spPr bwMode="auto">
              <a:xfrm>
                <a:off x="2154" y="4338"/>
                <a:ext cx="240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800">
                    <a:solidFill>
                      <a:prstClr val="white"/>
                    </a:solidFill>
                    <a:latin typeface="Arial"/>
                    <a:ea typeface="ＭＳ Ｐゴシック"/>
                  </a:rPr>
                  <a:t>Grid</a:t>
                </a:r>
              </a:p>
            </p:txBody>
          </p:sp>
          <p:sp>
            <p:nvSpPr>
              <p:cNvPr id="20" name="Line 51"/>
              <p:cNvSpPr>
                <a:spLocks noChangeShapeType="1"/>
              </p:cNvSpPr>
              <p:nvPr/>
            </p:nvSpPr>
            <p:spPr bwMode="auto">
              <a:xfrm flipV="1">
                <a:off x="2394" y="-149"/>
                <a:ext cx="0" cy="11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black"/>
                  </a:solidFill>
                  <a:latin typeface="Arial"/>
                  <a:ea typeface="ＭＳ Ｐゴシック"/>
                </a:endParaRPr>
              </a:p>
            </p:txBody>
          </p:sp>
          <p:sp>
            <p:nvSpPr>
              <p:cNvPr id="21" name="Line 52"/>
              <p:cNvSpPr>
                <a:spLocks noChangeShapeType="1"/>
              </p:cNvSpPr>
              <p:nvPr/>
            </p:nvSpPr>
            <p:spPr bwMode="auto">
              <a:xfrm flipV="1">
                <a:off x="2394" y="4361"/>
                <a:ext cx="0" cy="11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black"/>
                  </a:solidFill>
                  <a:latin typeface="Arial"/>
                  <a:ea typeface="ＭＳ Ｐゴシック"/>
                </a:endParaRPr>
              </a:p>
            </p:txBody>
          </p:sp>
        </p:grpSp>
        <p:grpSp>
          <p:nvGrpSpPr>
            <p:cNvPr id="12" name="Group 48"/>
            <p:cNvGrpSpPr>
              <a:grpSpLocks/>
            </p:cNvGrpSpPr>
            <p:nvPr userDrawn="1"/>
          </p:nvGrpSpPr>
          <p:grpSpPr bwMode="auto">
            <a:xfrm>
              <a:off x="6461112" y="-242889"/>
              <a:ext cx="390525" cy="7345380"/>
              <a:chOff x="2148" y="-153"/>
              <a:chExt cx="246" cy="4627"/>
            </a:xfrm>
          </p:grpSpPr>
          <p:sp>
            <p:nvSpPr>
              <p:cNvPr id="14" name="Text Box 49"/>
              <p:cNvSpPr txBox="1">
                <a:spLocks noChangeArrowheads="1"/>
              </p:cNvSpPr>
              <p:nvPr/>
            </p:nvSpPr>
            <p:spPr bwMode="auto">
              <a:xfrm>
                <a:off x="2148" y="-153"/>
                <a:ext cx="240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800" dirty="0">
                    <a:solidFill>
                      <a:prstClr val="white"/>
                    </a:solidFill>
                    <a:latin typeface="Arial"/>
                    <a:ea typeface="ＭＳ Ｐゴシック"/>
                  </a:rPr>
                  <a:t>Grid</a:t>
                </a:r>
              </a:p>
            </p:txBody>
          </p:sp>
          <p:sp>
            <p:nvSpPr>
              <p:cNvPr id="15" name="Text Box 50"/>
              <p:cNvSpPr txBox="1">
                <a:spLocks noChangeArrowheads="1"/>
              </p:cNvSpPr>
              <p:nvPr/>
            </p:nvSpPr>
            <p:spPr bwMode="auto">
              <a:xfrm>
                <a:off x="2154" y="4338"/>
                <a:ext cx="240" cy="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800">
                    <a:solidFill>
                      <a:prstClr val="white"/>
                    </a:solidFill>
                    <a:latin typeface="Arial"/>
                    <a:ea typeface="ＭＳ Ｐゴシック"/>
                  </a:rPr>
                  <a:t>Grid</a:t>
                </a:r>
              </a:p>
            </p:txBody>
          </p:sp>
          <p:sp>
            <p:nvSpPr>
              <p:cNvPr id="16" name="Line 51"/>
              <p:cNvSpPr>
                <a:spLocks noChangeShapeType="1"/>
              </p:cNvSpPr>
              <p:nvPr/>
            </p:nvSpPr>
            <p:spPr bwMode="auto">
              <a:xfrm flipV="1">
                <a:off x="2394" y="-149"/>
                <a:ext cx="0" cy="11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black"/>
                  </a:solidFill>
                  <a:latin typeface="Arial"/>
                  <a:ea typeface="ＭＳ Ｐゴシック"/>
                </a:endParaRPr>
              </a:p>
            </p:txBody>
          </p:sp>
          <p:sp>
            <p:nvSpPr>
              <p:cNvPr id="17" name="Line 52"/>
              <p:cNvSpPr>
                <a:spLocks noChangeShapeType="1"/>
              </p:cNvSpPr>
              <p:nvPr/>
            </p:nvSpPr>
            <p:spPr bwMode="auto">
              <a:xfrm flipV="1">
                <a:off x="2394" y="4361"/>
                <a:ext cx="0" cy="11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>
                  <a:solidFill>
                    <a:prstClr val="black"/>
                  </a:solidFill>
                  <a:latin typeface="Arial"/>
                  <a:ea typeface="ＭＳ Ｐゴシック"/>
                </a:endParaRPr>
              </a:p>
            </p:txBody>
          </p:sp>
        </p:grpSp>
      </p:grpSp>
      <p:pic>
        <p:nvPicPr>
          <p:cNvPr id="48" name="Picture 2"/>
          <p:cNvPicPr>
            <a:picLocks noChangeAspect="1" noChangeArrowheads="1"/>
          </p:cNvPicPr>
          <p:nvPr userDrawn="1"/>
        </p:nvPicPr>
        <p:blipFill>
          <a:blip r:embed="rId2"/>
          <a:srcRect l="23570"/>
          <a:stretch>
            <a:fillRect/>
          </a:stretch>
        </p:blipFill>
        <p:spPr bwMode="auto">
          <a:xfrm>
            <a:off x="10625667" y="6450013"/>
            <a:ext cx="84031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446400"/>
            <a:ext cx="10972800" cy="972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54" name="Content Placeholder 53"/>
          <p:cNvSpPr>
            <a:spLocks noGrp="1"/>
          </p:cNvSpPr>
          <p:nvPr>
            <p:ph sz="quarter" idx="10"/>
          </p:nvPr>
        </p:nvSpPr>
        <p:spPr>
          <a:xfrm>
            <a:off x="609599" y="1602000"/>
            <a:ext cx="10972800" cy="452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51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09600" y="6421464"/>
            <a:ext cx="13906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5357"/>
                </a:solidFill>
              </a:defRPr>
            </a:lvl1pPr>
          </a:lstStyle>
          <a:p>
            <a:pPr>
              <a:defRPr/>
            </a:pPr>
            <a:r>
              <a:rPr lang="en-US" dirty="0"/>
              <a:t>2009-XX-XX</a:t>
            </a:r>
          </a:p>
        </p:txBody>
      </p:sp>
      <p:sp>
        <p:nvSpPr>
          <p:cNvPr id="5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797539" y="6421464"/>
            <a:ext cx="596923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rgbClr val="4D5357"/>
                </a:solidFill>
              </a:defRPr>
            </a:lvl1pPr>
          </a:lstStyle>
          <a:p>
            <a:pPr algn="ctr"/>
            <a:fld id="{763AE7FC-DCE6-4B02-A97E-7ED511461898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53" name="Footer Placeholder 51"/>
          <p:cNvSpPr>
            <a:spLocks noGrp="1"/>
          </p:cNvSpPr>
          <p:nvPr>
            <p:ph type="ftr" sz="quarter" idx="3"/>
          </p:nvPr>
        </p:nvSpPr>
        <p:spPr>
          <a:xfrm>
            <a:off x="2184368" y="6421464"/>
            <a:ext cx="34290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lang="sv-SE" sz="1000" kern="1200" dirty="0" smtClean="0">
                <a:solidFill>
                  <a:srgbClr val="4D5357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22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5200" y="0"/>
            <a:ext cx="9956800" cy="6858000"/>
          </a:xfrm>
          <a:prstGeom prst="rect">
            <a:avLst/>
          </a:prstGeom>
          <a:noFill/>
        </p:spPr>
      </p:pic>
      <p:sp>
        <p:nvSpPr>
          <p:cNvPr id="3091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3194051" y="4149725"/>
            <a:ext cx="8036983" cy="863600"/>
          </a:xfrm>
        </p:spPr>
        <p:txBody>
          <a:bodyPr lIns="91440" tIns="45720" rIns="91440" bIns="45720"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194051" y="5229225"/>
            <a:ext cx="8036983" cy="1512888"/>
          </a:xfrm>
        </p:spPr>
        <p:txBody>
          <a:bodyPr lIns="91440" tIns="45720" rIns="91440" bIns="4572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underrubrik</a:t>
            </a:r>
            <a:r>
              <a:rPr lang="en-US" dirty="0"/>
              <a:t> i </a:t>
            </a:r>
            <a:r>
              <a:rPr lang="en-US" dirty="0" err="1"/>
              <a:t>bakgrunden</a:t>
            </a:r>
            <a:endParaRPr lang="en-US" dirty="0"/>
          </a:p>
        </p:txBody>
      </p:sp>
      <p:pic>
        <p:nvPicPr>
          <p:cNvPr id="6" name="Bildobjekt 5" descr="VAFA_STICKER_rgb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5905500"/>
            <a:ext cx="1942592" cy="563880"/>
          </a:xfrm>
          <a:prstGeom prst="rect">
            <a:avLst/>
          </a:prstGeom>
        </p:spPr>
      </p:pic>
      <p:pic>
        <p:nvPicPr>
          <p:cNvPr id="4" name="Bildobjekt 3" descr="Svenska_SkidForbundet_PMS_Vit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600" y="1981860"/>
            <a:ext cx="4374609" cy="189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865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DF21F-8EDB-49FF-A2CE-A6316B3909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6993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946400" y="1981200"/>
            <a:ext cx="4064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7213600" y="1981200"/>
            <a:ext cx="4064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A285E1-D4A3-4A3C-874F-C4BD371F42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7130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C73681-1D5F-4570-A4D3-C222BBF86A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6358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9B948-6E4A-4EB7-900C-6ED9767119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5566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49C1E-18F0-4900-8AD2-457BC07938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10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Rubrik, text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pPr lvl="0"/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ändra</a:t>
            </a:r>
            <a:r>
              <a:rPr lang="en-US" dirty="0"/>
              <a:t> format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bakgrundstexten</a:t>
            </a:r>
            <a:endParaRPr lang="en-US" dirty="0"/>
          </a:p>
          <a:p>
            <a:pPr lvl="1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två</a:t>
            </a:r>
            <a:endParaRPr lang="en-US" dirty="0"/>
          </a:p>
          <a:p>
            <a:pPr lvl="2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tre</a:t>
            </a:r>
            <a:endParaRPr lang="en-US" dirty="0"/>
          </a:p>
          <a:p>
            <a:pPr lvl="3"/>
            <a:r>
              <a:rPr lang="en-US" dirty="0" err="1"/>
              <a:t>Nivå</a:t>
            </a:r>
            <a:r>
              <a:rPr lang="en-US" dirty="0"/>
              <a:t> </a:t>
            </a:r>
            <a:r>
              <a:rPr lang="en-US" dirty="0" err="1"/>
              <a:t>fyra</a:t>
            </a:r>
            <a:endParaRPr lang="en-US" dirty="0"/>
          </a:p>
          <a:p>
            <a:pPr lvl="4"/>
            <a:r>
              <a:rPr lang="en-US" dirty="0" err="1"/>
              <a:t>Nivå</a:t>
            </a:r>
            <a:r>
              <a:rPr lang="en-US" dirty="0"/>
              <a:t> fem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5DB38-BC9F-4755-94E3-C6CE03AEED4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97789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859184" y="6330951"/>
            <a:ext cx="284480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68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46400" y="1981200"/>
            <a:ext cx="8331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2946400" y="685800"/>
            <a:ext cx="833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44" name="Picture 20" descr="ssf_brevhuvud_jb_rg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46400" y="315913"/>
            <a:ext cx="8331200" cy="190500"/>
          </a:xfrm>
          <a:prstGeom prst="rect">
            <a:avLst/>
          </a:prstGeom>
          <a:noFill/>
        </p:spPr>
      </p:pic>
      <p:sp>
        <p:nvSpPr>
          <p:cNvPr id="104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46400" y="6330951"/>
            <a:ext cx="37592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6800" rIns="0" bIns="0" numCol="1" anchor="t" anchorCtr="0" compatLnSpc="1">
            <a:prstTxWarp prst="textNoShape">
              <a:avLst/>
            </a:prstTxWarp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97117" y="6330951"/>
            <a:ext cx="480483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68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28049C1E-18F0-4900-8AD2-457BC079380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Bildobjekt 9" descr="VAFA_STICKER_rgb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905500"/>
            <a:ext cx="1942592" cy="563880"/>
          </a:xfrm>
          <a:prstGeom prst="rect">
            <a:avLst/>
          </a:prstGeom>
        </p:spPr>
      </p:pic>
      <p:pic>
        <p:nvPicPr>
          <p:cNvPr id="2" name="Bildobjekt 1" descr="Svenska_SkidForbundet_RGB.jp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59" y="325969"/>
            <a:ext cx="1488533" cy="645997"/>
          </a:xfrm>
          <a:prstGeom prst="rect">
            <a:avLst/>
          </a:prstGeom>
        </p:spPr>
      </p:pic>
      <p:sp>
        <p:nvSpPr>
          <p:cNvPr id="3" name="xxLanguageTextBox"/>
          <p:cNvSpPr/>
          <p:nvPr userDrawn="1">
            <p:custDataLst>
              <p:tags r:id="rId8"/>
            </p:custDataLst>
          </p:nvPr>
        </p:nvSpPr>
        <p:spPr bwMode="auto">
          <a:xfrm>
            <a:off x="0" y="0"/>
            <a:ext cx="16933" cy="127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</p:sldLayoutIdLst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9pPr>
    </p:titleStyle>
    <p:bodyStyle>
      <a:lvl1pPr marL="342900" indent="-342900" algn="l" rtl="0" fontAlgn="base">
        <a:lnSpc>
          <a:spcPct val="110000"/>
        </a:lnSpc>
        <a:spcBef>
          <a:spcPct val="20000"/>
        </a:spcBef>
        <a:spcAft>
          <a:spcPct val="2000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554791"/>
            <a:ext cx="2844800" cy="166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700">
                <a:solidFill>
                  <a:srgbClr val="898989"/>
                </a:solidFill>
                <a:cs typeface="+mn-cs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ＭＳ Ｐゴシック"/>
              </a:rPr>
              <a:t>2012-11-14</a:t>
            </a:r>
            <a:endParaRPr lang="en-US" dirty="0">
              <a:latin typeface="Arial"/>
              <a:ea typeface="ＭＳ Ｐゴシック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7919" y="6556375"/>
            <a:ext cx="2868083" cy="165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00">
                <a:solidFill>
                  <a:srgbClr val="898989"/>
                </a:solidFill>
                <a:cs typeface="+mn-cs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Arial"/>
              <a:ea typeface="ＭＳ Ｐゴシック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8534" y="6556375"/>
            <a:ext cx="1221317" cy="165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00">
                <a:solidFill>
                  <a:srgbClr val="898989"/>
                </a:solidFill>
                <a:cs typeface="+mn-cs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2E38B189-DE9E-487A-8E35-6E2D0F2BDE13}" type="slidenum">
              <a:rPr lang="en-US" smtClean="0">
                <a:latin typeface="Arial"/>
                <a:ea typeface="ＭＳ Ｐゴシック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81064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</p:sldLayoutIdLst>
  <p:hf sldNum="0" hdr="0" ft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charset="0"/>
          <a:ea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charset="0"/>
          <a:ea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charset="0"/>
          <a:ea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charset="0"/>
          <a:ea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859184" y="6330951"/>
            <a:ext cx="2844800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68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46400" y="1981200"/>
            <a:ext cx="8331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2946400" y="685800"/>
            <a:ext cx="833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44" name="Picture 20" descr="ssf_brevhuvud_jb_rg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46400" y="315913"/>
            <a:ext cx="8331200" cy="190500"/>
          </a:xfrm>
          <a:prstGeom prst="rect">
            <a:avLst/>
          </a:prstGeom>
          <a:noFill/>
        </p:spPr>
      </p:pic>
      <p:sp>
        <p:nvSpPr>
          <p:cNvPr id="104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46400" y="6330951"/>
            <a:ext cx="37592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6800" rIns="0" bIns="0" numCol="1" anchor="t" anchorCtr="0" compatLnSpc="1">
            <a:prstTxWarp prst="textNoShape">
              <a:avLst/>
            </a:prstTxWarp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97117" y="6330951"/>
            <a:ext cx="480483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680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28049C1E-18F0-4900-8AD2-457BC079380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Bildobjekt 9" descr="VAFA_STICKER_rgb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5905500"/>
            <a:ext cx="1942592" cy="563880"/>
          </a:xfrm>
          <a:prstGeom prst="rect">
            <a:avLst/>
          </a:prstGeom>
        </p:spPr>
      </p:pic>
      <p:pic>
        <p:nvPicPr>
          <p:cNvPr id="2" name="Bildobjekt 1" descr="Svenska_SkidForbundet_RGB.jp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59" y="325969"/>
            <a:ext cx="1488533" cy="64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21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</p:sldLayoutIdLst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16" charset="-128"/>
        </a:defRPr>
      </a:lvl9pPr>
    </p:titleStyle>
    <p:bodyStyle>
      <a:lvl1pPr marL="342900" indent="-342900" algn="l" rtl="0" fontAlgn="base">
        <a:lnSpc>
          <a:spcPct val="110000"/>
        </a:lnSpc>
        <a:spcBef>
          <a:spcPct val="20000"/>
        </a:spcBef>
        <a:spcAft>
          <a:spcPct val="2000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7.png"/><Relationship Id="rId10" Type="http://schemas.openxmlformats.org/officeDocument/2006/relationships/image" Target="../media/image23.png"/><Relationship Id="rId4" Type="http://schemas.openxmlformats.org/officeDocument/2006/relationships/image" Target="../media/image16.jp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10" Type="http://schemas.openxmlformats.org/officeDocument/2006/relationships/image" Target="../media/image34.png"/><Relationship Id="rId4" Type="http://schemas.openxmlformats.org/officeDocument/2006/relationships/image" Target="../media/image15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hyperlink" Target="https://ta.skidor.com/EventDetails.aspx?EventID=13083&amp;orgid=8496" TargetMode="External"/><Relationship Id="rId18" Type="http://schemas.openxmlformats.org/officeDocument/2006/relationships/hyperlink" Target="https://ta.skidor.com/EventDetails.aspx?EventID=13402&amp;orgid=8496" TargetMode="External"/><Relationship Id="rId26" Type="http://schemas.openxmlformats.org/officeDocument/2006/relationships/hyperlink" Target="https://ta.skidor.com/ResultList.aspx?eventid=13475&amp;competitionid=23035&amp;orgid=8496" TargetMode="External"/><Relationship Id="rId39" Type="http://schemas.openxmlformats.org/officeDocument/2006/relationships/hyperlink" Target="https://ta.skidor.com/ResultList.aspx?eventid=13606&amp;competitionid=23264&amp;orgid=8496" TargetMode="External"/><Relationship Id="rId21" Type="http://schemas.openxmlformats.org/officeDocument/2006/relationships/hyperlink" Target="https://ta.skidor.com/ResultList.aspx?eventid=13403&amp;competitionid=22900&amp;orgid=8496" TargetMode="External"/><Relationship Id="rId34" Type="http://schemas.openxmlformats.org/officeDocument/2006/relationships/hyperlink" Target="https://ta.skidor.com/EventDetails.aspx?EventID=13330&amp;orgid=8496" TargetMode="External"/><Relationship Id="rId42" Type="http://schemas.openxmlformats.org/officeDocument/2006/relationships/hyperlink" Target="https://ta.skidor.com/EventDetails.aspx?EventID=13629&amp;orgid=8496" TargetMode="External"/><Relationship Id="rId47" Type="http://schemas.openxmlformats.org/officeDocument/2006/relationships/hyperlink" Target="https://ta.skidor.com/ResultList.aspx?eventid=13628&amp;competitionid=23294&amp;orgid=8496" TargetMode="External"/><Relationship Id="rId50" Type="http://schemas.openxmlformats.org/officeDocument/2006/relationships/hyperlink" Target="https://ta.skidor.com/EventDetails.aspx?EventID=13659&amp;orgid=8496" TargetMode="External"/><Relationship Id="rId55" Type="http://schemas.openxmlformats.org/officeDocument/2006/relationships/hyperlink" Target="https://ta.skidor.com/EventDetails.aspx?EventID=13082&amp;orgid=8496" TargetMode="External"/><Relationship Id="rId7" Type="http://schemas.openxmlformats.org/officeDocument/2006/relationships/hyperlink" Target="https://ta.skidor.com/EventDetails.aspx?EventID=13275&amp;orgid=8496" TargetMode="External"/><Relationship Id="rId12" Type="http://schemas.openxmlformats.org/officeDocument/2006/relationships/hyperlink" Target="https://ta.skidor.com/EventDetails.aspx?EventID=13147&amp;orgid=8496" TargetMode="External"/><Relationship Id="rId17" Type="http://schemas.openxmlformats.org/officeDocument/2006/relationships/hyperlink" Target="https://ta.skidor.com/ResultList.aspx?eventid=13493&amp;competitionid=23066&amp;orgid=8496" TargetMode="External"/><Relationship Id="rId25" Type="http://schemas.openxmlformats.org/officeDocument/2006/relationships/hyperlink" Target="https://ta.skidor.com/EventDetails.aspx?EventID=13475&amp;orgid=8496" TargetMode="External"/><Relationship Id="rId33" Type="http://schemas.openxmlformats.org/officeDocument/2006/relationships/hyperlink" Target="https://ta.skidor.com/EventDetails.aspx?EventID=13329&amp;orgid=8496" TargetMode="External"/><Relationship Id="rId38" Type="http://schemas.openxmlformats.org/officeDocument/2006/relationships/hyperlink" Target="https://ta.skidor.com/EventDetails.aspx?EventID=13606&amp;orgid=8496" TargetMode="External"/><Relationship Id="rId46" Type="http://schemas.openxmlformats.org/officeDocument/2006/relationships/hyperlink" Target="https://ta.skidor.com/EventDetails.aspx?EventID=13628&amp;orgid=8496" TargetMode="External"/><Relationship Id="rId2" Type="http://schemas.openxmlformats.org/officeDocument/2006/relationships/image" Target="../media/image14.png"/><Relationship Id="rId16" Type="http://schemas.openxmlformats.org/officeDocument/2006/relationships/hyperlink" Target="https://ta.skidor.com/EventDetails.aspx?EventID=13493&amp;orgid=8496" TargetMode="External"/><Relationship Id="rId20" Type="http://schemas.openxmlformats.org/officeDocument/2006/relationships/hyperlink" Target="https://ta.skidor.com/EventDetails.aspx?EventID=13403&amp;orgid=8496" TargetMode="External"/><Relationship Id="rId29" Type="http://schemas.openxmlformats.org/officeDocument/2006/relationships/hyperlink" Target="https://ta.skidor.com/EventDetails.aspx?EventID=13456&amp;orgid=8496" TargetMode="External"/><Relationship Id="rId41" Type="http://schemas.openxmlformats.org/officeDocument/2006/relationships/hyperlink" Target="https://ta.skidor.com/ResultList.aspx?eventid=13479&amp;competitionid=23042&amp;orgid=8496" TargetMode="External"/><Relationship Id="rId54" Type="http://schemas.openxmlformats.org/officeDocument/2006/relationships/hyperlink" Target="https://ta.skidor.com/ResultList.aspx?eventid=13027&amp;competitionid=22271&amp;orgid=8496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hyperlink" Target="https://ta.skidor.com/EventDetails.aspx?EventID=13079&amp;orgid=8496" TargetMode="External"/><Relationship Id="rId24" Type="http://schemas.openxmlformats.org/officeDocument/2006/relationships/hyperlink" Target="https://ta.skidor.com/ResultList.aspx?eventid=13388&amp;competitionid=22883&amp;orgid=8496" TargetMode="External"/><Relationship Id="rId32" Type="http://schemas.openxmlformats.org/officeDocument/2006/relationships/hyperlink" Target="https://ta.skidor.com/ResultList.aspx?eventid=13477&amp;competitionid=23037&amp;orgid=8496" TargetMode="External"/><Relationship Id="rId37" Type="http://schemas.openxmlformats.org/officeDocument/2006/relationships/hyperlink" Target="https://ta.skidor.com/ResultList.aspx?eventid=13542&amp;competitionid=23143&amp;orgid=8496" TargetMode="External"/><Relationship Id="rId40" Type="http://schemas.openxmlformats.org/officeDocument/2006/relationships/hyperlink" Target="https://ta.skidor.com/EventDetails.aspx?EventID=13479&amp;orgid=8496" TargetMode="External"/><Relationship Id="rId45" Type="http://schemas.openxmlformats.org/officeDocument/2006/relationships/hyperlink" Target="https://ta.skidor.com/EventDetails.aspx?EventID=13332&amp;orgid=8496" TargetMode="External"/><Relationship Id="rId53" Type="http://schemas.openxmlformats.org/officeDocument/2006/relationships/hyperlink" Target="https://ta.skidor.com/EventDetails.aspx?EventID=13027&amp;orgid=8496" TargetMode="External"/><Relationship Id="rId58" Type="http://schemas.openxmlformats.org/officeDocument/2006/relationships/hyperlink" Target="https://ta.skidor.com/EventDetails.aspx?EventID=13305&amp;orgid=8496" TargetMode="External"/><Relationship Id="rId5" Type="http://schemas.openxmlformats.org/officeDocument/2006/relationships/image" Target="../media/image17.png"/><Relationship Id="rId15" Type="http://schemas.openxmlformats.org/officeDocument/2006/relationships/hyperlink" Target="https://ta.skidor.com/ResultList.aspx?eventid=13084&amp;competitionid=23028&amp;orgid=8496" TargetMode="External"/><Relationship Id="rId23" Type="http://schemas.openxmlformats.org/officeDocument/2006/relationships/hyperlink" Target="https://ta.skidor.com/EventDetails.aspx?EventID=13388&amp;orgid=8496" TargetMode="External"/><Relationship Id="rId28" Type="http://schemas.openxmlformats.org/officeDocument/2006/relationships/hyperlink" Target="https://ta.skidor.com/ResultList.aspx?eventid=13476&amp;competitionid=23036&amp;orgid=8496" TargetMode="External"/><Relationship Id="rId36" Type="http://schemas.openxmlformats.org/officeDocument/2006/relationships/hyperlink" Target="https://ta.skidor.com/EventDetails.aspx?EventID=13542&amp;orgid=8496" TargetMode="External"/><Relationship Id="rId49" Type="http://schemas.openxmlformats.org/officeDocument/2006/relationships/hyperlink" Target="https://ta.skidor.com/ResultList.aspx?eventid=13658&amp;competitionid=23337&amp;orgid=8496" TargetMode="External"/><Relationship Id="rId57" Type="http://schemas.openxmlformats.org/officeDocument/2006/relationships/hyperlink" Target="https://ta.skidor.com/ResultList.aspx?eventid=13029&amp;competitionid=22273&amp;orgid=8496" TargetMode="External"/><Relationship Id="rId10" Type="http://schemas.openxmlformats.org/officeDocument/2006/relationships/hyperlink" Target="https://ta.skidor.com/EventDetails.aspx?EventID=13327&amp;orgid=8496" TargetMode="External"/><Relationship Id="rId19" Type="http://schemas.openxmlformats.org/officeDocument/2006/relationships/hyperlink" Target="https://ta.skidor.com/ResultList.aspx?eventid=13402&amp;competitionid=22899&amp;orgid=8496" TargetMode="External"/><Relationship Id="rId31" Type="http://schemas.openxmlformats.org/officeDocument/2006/relationships/hyperlink" Target="https://ta.skidor.com/EventDetails.aspx?EventID=13477&amp;orgid=8496" TargetMode="External"/><Relationship Id="rId44" Type="http://schemas.openxmlformats.org/officeDocument/2006/relationships/hyperlink" Target="https://ta.skidor.com/EventDetails.aspx?EventID=13331&amp;orgid=8496" TargetMode="External"/><Relationship Id="rId52" Type="http://schemas.openxmlformats.org/officeDocument/2006/relationships/hyperlink" Target="https://ta.skidor.com/EventDetails.aspx?EventID=13224&amp;orgid=8496" TargetMode="External"/><Relationship Id="rId4" Type="http://schemas.openxmlformats.org/officeDocument/2006/relationships/image" Target="../media/image16.jpg"/><Relationship Id="rId9" Type="http://schemas.openxmlformats.org/officeDocument/2006/relationships/hyperlink" Target="https://ta.skidor.com/EventDetails.aspx?EventID=13326&amp;orgid=8496" TargetMode="External"/><Relationship Id="rId14" Type="http://schemas.openxmlformats.org/officeDocument/2006/relationships/hyperlink" Target="https://ta.skidor.com/EventDetails.aspx?EventID=13084&amp;orgid=8496" TargetMode="External"/><Relationship Id="rId22" Type="http://schemas.openxmlformats.org/officeDocument/2006/relationships/hyperlink" Target="https://ta.skidor.com/EventDetails.aspx?EventID=13225&amp;orgid=8496" TargetMode="External"/><Relationship Id="rId27" Type="http://schemas.openxmlformats.org/officeDocument/2006/relationships/hyperlink" Target="https://ta.skidor.com/EventDetails.aspx?EventID=13476&amp;orgid=8496" TargetMode="External"/><Relationship Id="rId30" Type="http://schemas.openxmlformats.org/officeDocument/2006/relationships/hyperlink" Target="https://ta.skidor.com/ResultList.aspx?eventid=13456&amp;competitionid=22992&amp;orgid=8496" TargetMode="External"/><Relationship Id="rId35" Type="http://schemas.openxmlformats.org/officeDocument/2006/relationships/hyperlink" Target="https://ta.skidor.com/ResultList.aspx?eventid=13330&amp;competitionid=22791&amp;orgid=8496" TargetMode="External"/><Relationship Id="rId43" Type="http://schemas.openxmlformats.org/officeDocument/2006/relationships/hyperlink" Target="https://ta.skidor.com/ResultList.aspx?eventid=13629&amp;competitionid=23295&amp;orgid=8496" TargetMode="External"/><Relationship Id="rId48" Type="http://schemas.openxmlformats.org/officeDocument/2006/relationships/hyperlink" Target="https://ta.skidor.com/EventDetails.aspx?EventID=13658&amp;orgid=8496" TargetMode="External"/><Relationship Id="rId56" Type="http://schemas.openxmlformats.org/officeDocument/2006/relationships/hyperlink" Target="https://ta.skidor.com/EventDetails.aspx?EventID=13029&amp;orgid=8496" TargetMode="External"/><Relationship Id="rId8" Type="http://schemas.openxmlformats.org/officeDocument/2006/relationships/hyperlink" Target="https://ta.skidor.com/ResultList.aspx?eventid=13275&amp;competitionid=22698&amp;orgid=8496" TargetMode="External"/><Relationship Id="rId51" Type="http://schemas.openxmlformats.org/officeDocument/2006/relationships/hyperlink" Target="https://ta.skidor.com/ResultList.aspx?eventid=13659&amp;competitionid=23338&amp;orgid=8496" TargetMode="External"/><Relationship Id="rId3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ta.skidor.com/ResultList.aspx?eventid=12991&amp;competitionid=22199&amp;orgid=8496" TargetMode="External"/><Relationship Id="rId13" Type="http://schemas.openxmlformats.org/officeDocument/2006/relationships/hyperlink" Target="https://ta.skidor.com/ResultList.aspx?eventid=12993&amp;competitionid=22201&amp;orgid=8496" TargetMode="External"/><Relationship Id="rId18" Type="http://schemas.openxmlformats.org/officeDocument/2006/relationships/hyperlink" Target="https://ta.skidor.com/EventDetails.aspx?EventID=12981&amp;orgid=8496" TargetMode="External"/><Relationship Id="rId3" Type="http://schemas.openxmlformats.org/officeDocument/2006/relationships/image" Target="../media/image15.png"/><Relationship Id="rId21" Type="http://schemas.openxmlformats.org/officeDocument/2006/relationships/hyperlink" Target="https://ta.skidor.com/ResultList.aspx?eventid=13026&amp;competitionid=22270&amp;orgid=8496" TargetMode="External"/><Relationship Id="rId7" Type="http://schemas.openxmlformats.org/officeDocument/2006/relationships/hyperlink" Target="https://ta.skidor.com/EventDetails.aspx?EventID=12991&amp;orgid=8496" TargetMode="External"/><Relationship Id="rId12" Type="http://schemas.openxmlformats.org/officeDocument/2006/relationships/hyperlink" Target="https://ta.skidor.com/EventDetails.aspx?EventID=12993&amp;orgid=8496" TargetMode="External"/><Relationship Id="rId17" Type="http://schemas.openxmlformats.org/officeDocument/2006/relationships/hyperlink" Target="https://ta.skidor.com/EventDetails.aspx?EventID=13003&amp;orgid=8496" TargetMode="External"/><Relationship Id="rId2" Type="http://schemas.openxmlformats.org/officeDocument/2006/relationships/image" Target="../media/image14.png"/><Relationship Id="rId16" Type="http://schemas.openxmlformats.org/officeDocument/2006/relationships/hyperlink" Target="https://ta.skidor.com/EventDetails.aspx?EventID=13006&amp;orgid=8496" TargetMode="External"/><Relationship Id="rId20" Type="http://schemas.openxmlformats.org/officeDocument/2006/relationships/hyperlink" Target="https://ta.skidor.com/EventDetails.aspx?EventID=13026&amp;orgid=8496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hyperlink" Target="https://ta.skidor.com/EventDetails.aspx?EventID=13317&amp;orgid=8496" TargetMode="External"/><Relationship Id="rId5" Type="http://schemas.openxmlformats.org/officeDocument/2006/relationships/image" Target="../media/image17.png"/><Relationship Id="rId15" Type="http://schemas.openxmlformats.org/officeDocument/2006/relationships/hyperlink" Target="https://ta.skidor.com/ResultList.aspx?eventid=12994&amp;competitionid=22202&amp;orgid=8496" TargetMode="External"/><Relationship Id="rId23" Type="http://schemas.openxmlformats.org/officeDocument/2006/relationships/hyperlink" Target="https://ta.skidor.com/ResultList.aspx?eventid=13028&amp;competitionid=22272&amp;orgid=8496" TargetMode="External"/><Relationship Id="rId10" Type="http://schemas.openxmlformats.org/officeDocument/2006/relationships/hyperlink" Target="https://ta.skidor.com/ResultList.aspx?eventid=12992&amp;competitionid=22200&amp;orgid=8496" TargetMode="External"/><Relationship Id="rId19" Type="http://schemas.openxmlformats.org/officeDocument/2006/relationships/hyperlink" Target="https://ta.skidor.com/EventDetails.aspx?EventID=13081&amp;orgid=8496" TargetMode="External"/><Relationship Id="rId4" Type="http://schemas.openxmlformats.org/officeDocument/2006/relationships/image" Target="../media/image16.jpg"/><Relationship Id="rId9" Type="http://schemas.openxmlformats.org/officeDocument/2006/relationships/hyperlink" Target="https://ta.skidor.com/EventDetails.aspx?EventID=12992&amp;orgid=8496" TargetMode="External"/><Relationship Id="rId14" Type="http://schemas.openxmlformats.org/officeDocument/2006/relationships/hyperlink" Target="https://ta.skidor.com/EventDetails.aspx?EventID=12994&amp;orgid=8496" TargetMode="External"/><Relationship Id="rId22" Type="http://schemas.openxmlformats.org/officeDocument/2006/relationships/hyperlink" Target="https://ta.skidor.com/EventDetails.aspx?EventID=13028&amp;orgid=8496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fredrik.karelius@gmail.com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10" Type="http://schemas.openxmlformats.org/officeDocument/2006/relationships/image" Target="../media/image40.png"/><Relationship Id="rId4" Type="http://schemas.openxmlformats.org/officeDocument/2006/relationships/image" Target="../media/image15.png"/><Relationship Id="rId9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.png"/><Relationship Id="rId11" Type="http://schemas.openxmlformats.org/officeDocument/2006/relationships/image" Target="../media/image44.png"/><Relationship Id="rId5" Type="http://schemas.openxmlformats.org/officeDocument/2006/relationships/image" Target="../media/image16.jpg"/><Relationship Id="rId10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ctrTitle" sz="quarter"/>
          </p:nvPr>
        </p:nvSpPr>
        <p:spPr>
          <a:xfrm>
            <a:off x="3114152" y="4283950"/>
            <a:ext cx="8036983" cy="863600"/>
          </a:xfrm>
        </p:spPr>
        <p:txBody>
          <a:bodyPr/>
          <a:lstStyle/>
          <a:p>
            <a:r>
              <a:rPr lang="en-US" sz="2800" b="1" dirty="0">
                <a:solidFill>
                  <a:schemeClr val="bg2"/>
                </a:solidFill>
              </a:rPr>
              <a:t>Dalarnas Skidförbund</a:t>
            </a:r>
            <a:br>
              <a:rPr lang="en-US" sz="2800" b="1" dirty="0">
                <a:solidFill>
                  <a:schemeClr val="bg2"/>
                </a:solidFill>
              </a:rPr>
            </a:br>
            <a:r>
              <a:rPr lang="sv-SE" sz="2800" b="1" dirty="0">
                <a:solidFill>
                  <a:schemeClr val="bg2"/>
                </a:solidFill>
              </a:rPr>
              <a:t>Alpina</a:t>
            </a:r>
            <a:r>
              <a:rPr lang="en-US" sz="2800" b="1" dirty="0">
                <a:solidFill>
                  <a:schemeClr val="bg2"/>
                </a:solidFill>
              </a:rPr>
              <a:t> </a:t>
            </a:r>
            <a:r>
              <a:rPr lang="sv-SE" sz="2800" b="1" dirty="0">
                <a:solidFill>
                  <a:schemeClr val="bg2"/>
                </a:solidFill>
              </a:rPr>
              <a:t>Vårting</a:t>
            </a:r>
            <a:r>
              <a:rPr lang="en-US" sz="2800" b="1" dirty="0">
                <a:solidFill>
                  <a:schemeClr val="bg2"/>
                </a:solidFill>
              </a:rPr>
              <a:t> - 2022</a:t>
            </a:r>
            <a:endParaRPr lang="en-US" sz="2800" b="1" dirty="0"/>
          </a:p>
        </p:txBody>
      </p:sp>
      <p:sp>
        <p:nvSpPr>
          <p:cNvPr id="6" name="Underrubrik 5"/>
          <p:cNvSpPr>
            <a:spLocks noGrp="1"/>
          </p:cNvSpPr>
          <p:nvPr>
            <p:ph type="subTitle" sz="quarter" idx="1"/>
          </p:nvPr>
        </p:nvSpPr>
        <p:spPr>
          <a:xfrm>
            <a:off x="3114151" y="5433412"/>
            <a:ext cx="8036983" cy="1512888"/>
          </a:xfrm>
        </p:spPr>
        <p:txBody>
          <a:bodyPr/>
          <a:lstStyle/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15 </a:t>
            </a:r>
            <a:r>
              <a:rPr lang="sv-SE" dirty="0">
                <a:solidFill>
                  <a:schemeClr val="bg2"/>
                </a:solidFill>
              </a:rPr>
              <a:t>maj</a:t>
            </a:r>
            <a:r>
              <a:rPr lang="en-US" dirty="0">
                <a:solidFill>
                  <a:schemeClr val="bg2"/>
                </a:solidFill>
              </a:rPr>
              <a:t> 2022</a:t>
            </a:r>
            <a:br>
              <a:rPr lang="en-US" dirty="0">
                <a:solidFill>
                  <a:schemeClr val="bg2"/>
                </a:solidFill>
              </a:rPr>
            </a:br>
            <a:r>
              <a:rPr lang="sv-SE" dirty="0">
                <a:solidFill>
                  <a:schemeClr val="bg2"/>
                </a:solidFill>
              </a:rPr>
              <a:t>Malung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A4D7C51-42E7-4E76-A095-FF9F0570B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9B92E93F-402D-4DCA-9690-EE55169A3D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1CF53C4-B7B8-4140-9F74-747D5B6B0597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E58FEED-3FA3-4F9D-9D51-E41632AD5A0B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21" name="Picture 2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983DBB64-9F42-44B4-8879-AAD35DCE4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AC53A7C-604C-4114-B644-B8FE53790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2EFFF9-7955-4F8A-9E36-71F309F4FC9E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430EDEB2-8C51-44AA-B9F3-E7198E6ECE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9201" y="1807383"/>
            <a:ext cx="1502565" cy="147507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6827A93-3D48-477E-9108-BD905B83EA5E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C5D872A-D762-4079-A22F-9AFFBA7076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C8632-9182-462B-8C20-0330470DE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Inledning</a:t>
            </a:r>
            <a:br>
              <a:rPr lang="sv-SE" dirty="0"/>
            </a:br>
            <a:r>
              <a:rPr lang="sv-SE" dirty="0"/>
              <a:t>Agenda &amp;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0804C-4659-4450-A12C-1E40B4AB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pPr marL="0" indent="0">
              <a:lnSpc>
                <a:spcPct val="150000"/>
              </a:lnSpc>
              <a:buNone/>
            </a:pPr>
            <a:r>
              <a:rPr lang="sv-SE" dirty="0"/>
              <a:t>13:00 - Samling med fika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dirty="0"/>
              <a:t>13:25 - Inledning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13:30 - </a:t>
            </a:r>
            <a:r>
              <a:rPr lang="sv-SE" dirty="0"/>
              <a:t>Årsmöte</a:t>
            </a:r>
            <a:r>
              <a:rPr lang="en-US" dirty="0"/>
              <a:t>, </a:t>
            </a:r>
            <a:r>
              <a:rPr lang="sv-SE" dirty="0"/>
              <a:t>alpina kommittén 2022 – 2023</a:t>
            </a:r>
          </a:p>
          <a:p>
            <a:pPr marL="457200" lvl="1" indent="0">
              <a:buNone/>
            </a:pPr>
            <a:r>
              <a:rPr lang="sv-SE" sz="1800" dirty="0"/>
              <a:t>	- Alpina kommitténs verksamhet 2021 – 2022</a:t>
            </a:r>
          </a:p>
          <a:p>
            <a:pPr marL="457200" lvl="1" indent="0">
              <a:buNone/>
            </a:pPr>
            <a:r>
              <a:rPr lang="sv-SE" sz="1800" dirty="0"/>
              <a:t>	- Inriktning / presentation av Alpina kommitténs verksamhet 2022 – 2023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dirty="0"/>
              <a:t>16:45 - Stipendieutdelning – Erik Lindebergs </a:t>
            </a:r>
            <a:r>
              <a:rPr lang="sv-SE" dirty="0" err="1"/>
              <a:t>Stötenfond</a:t>
            </a:r>
            <a:r>
              <a:rPr lang="sv-SE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dirty="0"/>
              <a:t>17:00 - Avslut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5DE47E-24AA-437E-A4DB-FED117D84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09FCF6E2-3032-47B0-857A-A76C5E50E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0642DF4-9B89-4B37-9E92-0FFBC4453DA1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9D7B0DA-7D2D-415D-8966-07A7E471AE6B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8" name="Picture 1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E9A463E4-D3AE-41D4-A170-178F28AA1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1CCFC4E-6594-4080-A12C-BD1D565E8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F892B-5439-44A5-969D-C8536E6352D3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5F8491C-4C9B-44A8-A18A-E14360DDD349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581CF5-943B-42C8-B6A4-B296A98074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0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1C73A-7B63-4628-A782-A0328484D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Inledning</a:t>
            </a:r>
            <a:br>
              <a:rPr lang="sv-SE" dirty="0"/>
            </a:br>
            <a:r>
              <a:rPr lang="sv-SE" dirty="0"/>
              <a:t>Deltagare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C3C3B3FE-5220-4DC7-8A41-FAEDE073B6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03102"/>
              </p:ext>
            </p:extLst>
          </p:nvPr>
        </p:nvGraphicFramePr>
        <p:xfrm>
          <a:off x="2946400" y="1640931"/>
          <a:ext cx="8331200" cy="4459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654">
                  <a:extLst>
                    <a:ext uri="{9D8B030D-6E8A-4147-A177-3AD203B41FA5}">
                      <a16:colId xmlns:a16="http://schemas.microsoft.com/office/drawing/2014/main" val="4179650121"/>
                    </a:ext>
                  </a:extLst>
                </a:gridCol>
                <a:gridCol w="1898543">
                  <a:extLst>
                    <a:ext uri="{9D8B030D-6E8A-4147-A177-3AD203B41FA5}">
                      <a16:colId xmlns:a16="http://schemas.microsoft.com/office/drawing/2014/main" val="781347624"/>
                    </a:ext>
                  </a:extLst>
                </a:gridCol>
                <a:gridCol w="5303003">
                  <a:extLst>
                    <a:ext uri="{9D8B030D-6E8A-4147-A177-3AD203B41FA5}">
                      <a16:colId xmlns:a16="http://schemas.microsoft.com/office/drawing/2014/main" val="2193753309"/>
                    </a:ext>
                  </a:extLst>
                </a:gridCol>
              </a:tblGrid>
              <a:tr h="227037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  Förnamn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  Efternamn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  Idrottsorganisation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49049217"/>
                  </a:ext>
                </a:extLst>
              </a:tr>
              <a:tr h="174463"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Peter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Flodberg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Dalarnas Skidförbund - IFK Falun Alpin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4692977"/>
                  </a:ext>
                </a:extLst>
              </a:tr>
              <a:tr h="174463"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Björn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Selander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Dalarnas Skidförbund - Rättviks Slalomklubb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41123738"/>
                  </a:ext>
                </a:extLst>
              </a:tr>
              <a:tr h="174463"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Fredrik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Törnqvist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ＭＳ Ｐゴシック"/>
                          <a:cs typeface="+mn-cs"/>
                        </a:rPr>
                        <a:t>  Dalarnas Skidförbund - </a:t>
                      </a:r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IFK Borlänge Alpin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358848"/>
                  </a:ext>
                </a:extLst>
              </a:tr>
              <a:tr h="174463"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Björn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Rinstad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ＭＳ Ｐゴシック"/>
                          <a:cs typeface="+mn-cs"/>
                        </a:rPr>
                        <a:t>  Dalarnas Skidförbund - </a:t>
                      </a:r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IFK Falun Alpin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6152701"/>
                  </a:ext>
                </a:extLst>
              </a:tr>
              <a:tr h="174463"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Andreas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v-SE" sz="12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Wessung</a:t>
                      </a:r>
                      <a:endParaRPr lang="sv-S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ＭＳ Ｐゴシック"/>
                          <a:cs typeface="+mn-cs"/>
                        </a:rPr>
                        <a:t>  Dalarnas Skidförbund - </a:t>
                      </a:r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IFK Mora Alpina Klubb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2503176"/>
                  </a:ext>
                </a:extLst>
              </a:tr>
              <a:tr h="174463"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Minna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Sunesson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Dalarnas Skidförbund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19557009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Fredrik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Karelius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Sälens Idrottsförening – Distriktstränare utsedd av DSF Alpint och SSF Alpint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51666004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Magnus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Pålsson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Sälens Idrottsförening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0549307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Magnus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Johansson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Sälens Idrottsförening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8542315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Thor Kruse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v-SE" sz="12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Een</a:t>
                      </a:r>
                      <a:endParaRPr lang="sv-S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Sälens Idrottsförening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8606089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Per Olov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Ljung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IFK Falun Alpin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0024891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Henrik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Petterson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IFK Falun Alpin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2654800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Lars-Erik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Hinders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IFK Falun Alpin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2051819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Alexander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Norling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Leksands Slalomklubb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3553487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Patrik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Nygårds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Norrbärke Skidklubb Alpin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6385210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Wilhelm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Jakobsson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Norrbärke Skidklubb Alpin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7067298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Per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Thorén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Orsa Alpina Klubb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1827381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Daniel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Stenberg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Rättviks Slalomklubb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6847169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Trine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Kristiansen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Idre Sportklubb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443889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Anders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Holmström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IFK Mora Alpina Klubb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682615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Mattias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Frost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IFK Mora Alpina Klubb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289591"/>
                  </a:ext>
                </a:extLst>
              </a:tr>
              <a:tr h="16505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Björn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v-SE" sz="12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Jareholm</a:t>
                      </a:r>
                      <a:endParaRPr lang="sv-S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 IFK Mora Alpina Klubb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7475781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6FE692A-57DA-4953-83C5-B613FAA3C315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96BB44-EE31-4088-9DB7-9162E8EEC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CDC564BE-2839-417D-A7FD-5E8D16BE7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CE318F2-6ED2-4B2B-9670-17C81FB849B6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DA10885-C3E7-46D2-9EB3-05B43698836E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7" name="Picture 16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A0CB2110-6571-424E-BEC3-FCFB796FB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6095B87-2999-4B49-9F0B-74E9C7064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A17C0-F088-4DA7-A96A-1CBDFE5ABDB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78799BE-3035-4FA5-ABE2-8E1DE0A0C624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8C4A1C8-A90F-4701-9D7C-8AB540FBF3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1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1797283-5753-4A0C-963A-B9A3608327EB}"/>
              </a:ext>
            </a:extLst>
          </p:cNvPr>
          <p:cNvSpPr/>
          <p:nvPr/>
        </p:nvSpPr>
        <p:spPr bwMode="auto">
          <a:xfrm>
            <a:off x="2946397" y="2571952"/>
            <a:ext cx="8331200" cy="4131779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2400" b="0" i="0" u="none" strike="noStrike">
                <a:effectLst/>
                <a:latin typeface="Calibri" panose="020F0502020204030204" pitchFamily="34" charset="0"/>
              </a:rPr>
              <a:t>IFK Falun Alpin</a:t>
            </a: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F1C73A-7B63-4628-A782-A0328484D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Inledning</a:t>
            </a:r>
            <a:br>
              <a:rPr lang="sv-SE" dirty="0"/>
            </a:br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FE692A-57DA-4953-83C5-B613FAA3C315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96BB44-EE31-4088-9DB7-9162E8EEC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CDC564BE-2839-417D-A7FD-5E8D16BE7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CE318F2-6ED2-4B2B-9670-17C81FB849B6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DA10885-C3E7-46D2-9EB3-05B43698836E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7" name="Picture 16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A0CB2110-6571-424E-BEC3-FCFB796FB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6095B87-2999-4B49-9F0B-74E9C7064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4A17C0-F088-4DA7-A96A-1CBDFE5ABDB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4E38B3-A7E4-47E1-8F8F-D3A13A348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428952"/>
            <a:ext cx="8227878" cy="1260005"/>
          </a:xfrm>
        </p:spPr>
        <p:txBody>
          <a:bodyPr/>
          <a:lstStyle/>
          <a:p>
            <a:pPr marL="0" indent="0">
              <a:buNone/>
            </a:pPr>
            <a:r>
              <a:rPr lang="sv-SE" sz="1400" dirty="0"/>
              <a:t>Årets säsong rundas av och vi i DSF Alpina kommitté vill tacka alla ledare och aktiva, föreningar och föräldrar som gjort det möjligt trots en del covidtester och restriktioner i början av denna säsong.</a:t>
            </a:r>
          </a:p>
          <a:p>
            <a:pPr marL="0" indent="0">
              <a:buNone/>
            </a:pPr>
            <a:r>
              <a:rPr lang="sv-SE" sz="1400" dirty="0"/>
              <a:t>Successivt har säsongen och den alpina verksamheten återgått till ett normalläge för våra barn, ungdomar med både träningar, tävlingar, arrangemang och inte minst LVC-, USM-, JSM- och SM-finaler.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40EF92-58CC-4FC8-AE88-4562938FD202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A529632-2F54-42DE-8D14-A8C3EFFE8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D549AD-DEFA-4DE3-9460-FB308AA301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7546" y="2626966"/>
            <a:ext cx="1486818" cy="19814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649B5A-2971-4816-8F94-81C1E650A3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2138" y="4848682"/>
            <a:ext cx="2494680" cy="17058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A7A152-9D0A-4AEA-ADDB-E348E11053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7546" y="4672612"/>
            <a:ext cx="3976691" cy="1966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12D825-1F24-4B5D-B74D-CDE1CC55D3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41124" y="2634715"/>
            <a:ext cx="3593790" cy="19669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B0EEE7-FCC7-4386-88BE-D7A2895F95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9610" y="5853810"/>
            <a:ext cx="1632189" cy="7857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E3FB494-750A-455C-8366-E28E7611B8D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5698" y="2771260"/>
            <a:ext cx="3001119" cy="199305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4B8DBA-7313-4CF7-958B-EFF58D4F1BB0}"/>
              </a:ext>
            </a:extLst>
          </p:cNvPr>
          <p:cNvSpPr/>
          <p:nvPr/>
        </p:nvSpPr>
        <p:spPr bwMode="auto">
          <a:xfrm>
            <a:off x="8221196" y="2571951"/>
            <a:ext cx="3123045" cy="1170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17B69C3-9233-458E-A4FE-CA103D99CDA8}"/>
              </a:ext>
            </a:extLst>
          </p:cNvPr>
          <p:cNvSpPr/>
          <p:nvPr/>
        </p:nvSpPr>
        <p:spPr bwMode="auto">
          <a:xfrm>
            <a:off x="8759165" y="6618807"/>
            <a:ext cx="3123045" cy="1170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5EE2456-0214-44D9-A15A-7EBF333A8F7C}"/>
              </a:ext>
            </a:extLst>
          </p:cNvPr>
          <p:cNvSpPr/>
          <p:nvPr/>
        </p:nvSpPr>
        <p:spPr bwMode="auto">
          <a:xfrm>
            <a:off x="7019611" y="4681743"/>
            <a:ext cx="843623" cy="1107904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3A9E618-7C0A-4839-B755-B0A1F185B0D6}"/>
              </a:ext>
            </a:extLst>
          </p:cNvPr>
          <p:cNvSpPr/>
          <p:nvPr/>
        </p:nvSpPr>
        <p:spPr bwMode="auto">
          <a:xfrm>
            <a:off x="7212739" y="4834143"/>
            <a:ext cx="1439060" cy="955504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877514D3-A5C7-447D-9934-0B1E3FBB3F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79968" y="4722461"/>
            <a:ext cx="721274" cy="101919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35C35D7-1D25-45A7-B1A5-4B86CC104C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63234" y="4886186"/>
            <a:ext cx="723447" cy="82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86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9464E-0236-45D5-B65B-327B2817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Inledning </a:t>
            </a:r>
            <a:br>
              <a:rPr lang="sv-SE" dirty="0"/>
            </a:br>
            <a:r>
              <a:rPr lang="sv-SE" dirty="0"/>
              <a:t>Mål &amp; Syfte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4F23D-3A0B-48CD-8FC4-77DB7BBD6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Vi har mål med mötet idag</a:t>
            </a:r>
          </a:p>
          <a:p>
            <a:pPr>
              <a:buFont typeface="+mj-lt"/>
              <a:buAutoNum type="arabicPeriod"/>
            </a:pPr>
            <a:r>
              <a:rPr lang="sv-SE" dirty="0"/>
              <a:t>Ordinarie Årsmöte</a:t>
            </a:r>
          </a:p>
          <a:p>
            <a:pPr>
              <a:buFont typeface="+mj-lt"/>
              <a:buAutoNum type="arabicPeriod"/>
            </a:pPr>
            <a:r>
              <a:rPr lang="sv-SE" dirty="0"/>
              <a:t>Presentera vårt program och verksamhet för kommande säsong 2022/2023</a:t>
            </a:r>
          </a:p>
          <a:p>
            <a:pPr>
              <a:buFont typeface="+mj-lt"/>
              <a:buAutoNum type="arabicPeriod"/>
            </a:pPr>
            <a:r>
              <a:rPr lang="sv-SE" dirty="0"/>
              <a:t>Stipendier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28732E-1D49-4FEB-B6D5-A4D791659FD3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3567A6-AB23-4B35-BC05-2035E960F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A0361E53-39F4-4DB4-8DD6-DD4997F37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14CEB65-BC8B-480E-9516-C7EA2683B769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75774C2-3B0C-4CC5-A245-344826D494DC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3305FF1-4CC7-4167-AADE-60A85F8B0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F0F0AC4-641A-44AA-94EC-367D49C2F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A76CEE3-4BBD-444F-B78D-2A785F1E59A0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F964252-3B7E-42AC-9A9A-1A46BA288DCF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D4A199-1929-452E-98AD-230BCDD266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779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D405-6574-4C24-AAF1-90F1F245C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Dalarnas Skidförbunds Alpin Kommitté – 2021/2022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B109F-93FB-4A11-832A-1AEAF7E3D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Ordförande		Peter Flodberg, Falun </a:t>
            </a:r>
          </a:p>
          <a:p>
            <a:r>
              <a:rPr lang="sv-SE" dirty="0"/>
              <a:t>Ekonomi		Kerstin </a:t>
            </a:r>
            <a:r>
              <a:rPr lang="sv-SE" dirty="0" err="1"/>
              <a:t>Wähl</a:t>
            </a:r>
            <a:r>
              <a:rPr lang="sv-SE" dirty="0"/>
              <a:t>, Norrbärke 	</a:t>
            </a:r>
          </a:p>
          <a:p>
            <a:r>
              <a:rPr lang="sv-SE" dirty="0"/>
              <a:t>Tävling		Andreas </a:t>
            </a:r>
            <a:r>
              <a:rPr lang="sv-SE" dirty="0" err="1"/>
              <a:t>Wessung</a:t>
            </a:r>
            <a:r>
              <a:rPr lang="sv-SE" dirty="0"/>
              <a:t>, Mora 		</a:t>
            </a:r>
          </a:p>
          <a:p>
            <a:r>
              <a:rPr lang="sv-SE" dirty="0"/>
              <a:t>Träning		Björn Selander, Rättvik</a:t>
            </a:r>
          </a:p>
          <a:p>
            <a:r>
              <a:rPr lang="sv-SE" dirty="0"/>
              <a:t>Träning		Fredrik Törnqvist, Borlänge</a:t>
            </a:r>
          </a:p>
          <a:p>
            <a:r>
              <a:rPr lang="sv-SE" dirty="0"/>
              <a:t>Träning 		Erika Holmberg, Malung	</a:t>
            </a:r>
          </a:p>
          <a:p>
            <a:r>
              <a:rPr lang="sv-SE" dirty="0"/>
              <a:t>Utbildning 		Björn Rinstad, Falun</a:t>
            </a:r>
          </a:p>
          <a:p>
            <a:r>
              <a:rPr lang="sv-SE" i="1" dirty="0"/>
              <a:t>Adjungerad DT 	Fredrik Karelius, Sälen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F83B9D-1760-41B0-883A-709E69E923DC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ADB12A-DA93-4D5A-AC99-74530D1DF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022C7EEB-4FE9-4A01-901C-FDDD0CE06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EFC902B-1975-4040-8738-94DA7FC5C6B1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B82CCA0-9095-4F8F-8C20-71DD42B61F53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36A2F7CE-D796-49F3-998F-F1DC2C973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4AE99B-727F-49AB-919E-96AD51EA0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8A9A14-92A6-46B8-9144-78EA64E93867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A6B3D-9F23-4F23-80C2-75A08C66A4DF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68B033D-627C-4AC9-8F28-C7F494BA87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72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/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/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/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/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/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/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/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/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/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/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4E34A4-C3B7-4E99-9B81-10BCA9D27B25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5A5271-E748-4037-A962-B2521CD72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C40015AA-3ED2-4C80-918D-B54CAC2D6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718E05E-8ABE-4385-A0C0-FD9C3240FA09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B1EDB65-A430-45DF-A407-C57572302A0A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B084D4A1-713F-4534-B0D8-20D0C1AF1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D663A6F-5A15-4FFD-9C17-356930927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C737B5-FF45-450C-9A58-A4E6441D77EB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D54D3364-70F6-4464-8E90-C111E83661BE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CE9CBE7-0526-467D-ABE8-ED619CDB99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96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/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1F5456-952A-48BF-84D8-E3256AF6E3B6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C33691-1E11-4C7C-9B64-847B5A13D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59C78D10-376A-44D8-BD45-220553AF1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7F5CB26-DD7F-4E7C-BBA5-6811D9C71363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BAE64C9-2F77-4D45-89D6-1F77CDE92320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508FD6A2-57D1-4A79-A024-EF84A5CE9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5A7A057-9AA3-4412-9CC3-F0E02D991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DF1C696-FA6F-400C-8278-0C11B21DED4D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73050C0-BBC6-4410-8E44-60A3CF501A58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FAB09A2-B1FF-499E-A69D-8E3C4346C7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42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/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01078A-100D-4581-9BD0-DCD87768EA58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4CBC13-FFD7-475B-9629-FE471A4BB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C4A2C638-36D3-4D1A-B748-09003CA47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1D84939-7551-4AD6-B7F5-424FBCE6DCE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CA04B39-436C-4C4F-84C6-CE61C67CE312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54EF1B5-364B-420A-8826-B4D78AD4F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DE2B700-29B6-4167-9E79-AA64A5715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A9CC5E3-CEC4-4F5A-AB3F-E83E736A7504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C9E62E0E-3D69-4D1F-8811-D558616BA257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0F4C71B-C0AD-4AA5-B529-BC8C38AA6C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0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/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B0CA44-DEDF-4D1B-A24C-EFCA4F5FD309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D432AF-6F54-4341-8E49-0E1300B55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E145DA63-79B7-4819-B7FF-EE2B21122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F1F91A2-69BE-4960-9E87-ACFFE859F492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870C287-5D5F-40C1-BC8F-00C65C5B515E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B0DFE6DC-A773-42E3-A530-455E88ABD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EC6256D-C772-4EDA-A2F7-275EE55C1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B852DE0-F927-46E3-BE97-241012EE6C43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39E40EE-A652-44F6-BC89-53CD385E8080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2F753B-FAE2-45CD-B860-FA84549A51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64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/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D58650-B9B6-471B-8355-93B2D597F12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1EB924-0832-4633-AFB5-463EE5BD1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C4904E29-1211-4BB9-BF4F-A99ABD05D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840DA51-A5FB-4421-910B-5FEF6B9BAEB7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AD77E6-F074-4823-BBB8-740EB2326966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61D6F46-E5D4-4F58-91E9-5AF331B33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6A1B938-F78A-40C0-8F28-17C4AF10B1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F1BBFD6-8ACA-4E52-90E1-ABD2889A42CC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B3DFB82-6099-4066-8697-68FA5E1A4AF5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481A697-BF4A-4545-A17E-D53DC69FDB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26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/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939491-DA06-4B45-8240-A6DF85B0E403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5DC512-ED7E-441A-A955-7DEF2BFB1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B3BC2578-FC43-45BF-81B6-B600302E5E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B3B6053-DF72-4509-842A-7D5C83A8325F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67A1B78-8779-448C-9062-3B6A118A5BC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D1122D9F-2EA8-46F6-984D-FFC14B73B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13F4D05-149A-4D3A-9B61-EE9E39D63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98BA34-4CF5-4250-BFD3-F66E453D2187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CC178BA-3CAF-4951-BDB8-CD416325B79E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9829E7-B3F5-4640-A230-8FC9EB34B4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90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1st SM </a:t>
            </a:r>
            <a:r>
              <a:rPr lang="sv-SE" dirty="0"/>
              <a:t>medalj</a:t>
            </a:r>
            <a:r>
              <a:rPr lang="en-US" dirty="0"/>
              <a:t> till Dalarna 2022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04060F-732C-45A4-9D88-B6ADE796B9F8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228592-5552-4137-B9A7-54F563E79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3716C669-932E-4E22-AACA-CE00C3260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1982872-2918-4B35-AE65-A66022ADDECB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60D603C-C359-484F-8AF4-8FBB4ECE97FD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5DDDFA64-7907-46FF-BE73-A9427E684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1709FD0-0427-4773-8AA4-59E587D20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40E4B8-0560-4DD8-8D0E-A892E0BC1AD3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6771620-2A68-4C80-BBED-380714E1F0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6400" y="2136817"/>
            <a:ext cx="8331200" cy="258436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6D4B1AB-80D0-4696-B197-1552ED5BF0F0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76A962F-3780-436A-AAEB-E1981EBDDC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47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3st JSM medaljer till Dalarna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D05D07-7D34-43F0-AB80-E3B211ABE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86A77A0-8015-4346-8D64-0CDADD9928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F3C3E32-9E66-427D-961A-691FB178362E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8B365E-CF67-480A-9905-B272F4ED4F6F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C5B1C9E8-8832-4085-9057-0647827BE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70E9C3-9FDB-4A05-B27A-6C79485F3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D5C3AC4-CCEE-455C-8E25-3F5500858789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AFEB543-CC16-4DEC-BDFF-8CECB926A5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6400" y="2364089"/>
            <a:ext cx="8331201" cy="212982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A633F93-4328-417D-9E5F-A94D33932F65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FD910D-7E8F-4B51-8647-2A0500239D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126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946400" y="685800"/>
            <a:ext cx="8331200" cy="1143000"/>
          </a:xfrm>
        </p:spPr>
        <p:txBody>
          <a:bodyPr wrap="square" anchor="ctr">
            <a:normAutofit/>
          </a:bodyPr>
          <a:lstStyle/>
          <a:p>
            <a:r>
              <a:rPr lang="sv-SE" dirty="0"/>
              <a:t>5st</a:t>
            </a:r>
            <a:r>
              <a:rPr lang="en-US" dirty="0"/>
              <a:t> USM medaljer till Dalarna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90B218-49A6-48B4-A6CF-4C4DC563F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54B36D5F-C04C-4DF6-970E-64487EEBA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E5F28ED-C445-40B0-9634-557E34DFE7A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337FA8-ED06-4DA1-B211-EA2189F61CFC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3D91945-D490-427D-A9A9-4986EE97B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EDCC280-AD47-4CF5-A605-AD1989964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1EB7873-9EBB-448E-AC2D-D57D29F9A4C2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22AF37B-F762-4B81-B85E-025DFE5AC8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6400" y="2013748"/>
            <a:ext cx="8278334" cy="340187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8035275-60AC-4EA0-854D-FAACB65EBF63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2E47B90-21D8-4F8F-9E03-AF8FFDC8AC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16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1st USM </a:t>
            </a:r>
            <a:r>
              <a:rPr lang="en-US" sz="2200" dirty="0" err="1"/>
              <a:t>medalj</a:t>
            </a:r>
            <a:r>
              <a:rPr lang="en-US" sz="2200" dirty="0"/>
              <a:t> till Dalarna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49017F-BE5E-4FE0-8B34-7556AEE57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DC2401AA-7A3B-49C8-AA77-794FD586A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CB16C5A-9B53-4807-BBAE-A3298B3AF9C5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AF9486-0C79-4D1C-89AD-3654E761B3A6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9" name="Picture 8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5D819DF-63AA-4D5F-9A0D-44DF0FF6C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462C15A-D4D4-41BF-A043-BA62E23FC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04405D6-ABD2-4154-8C4B-3E05959F6E5C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1A35559-6CC7-4C57-8A59-70283C5402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6400" y="2074469"/>
            <a:ext cx="8335572" cy="27090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1C5F46-D128-4183-9E19-3827B2BE1AC5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A17DC6-0015-4935-867C-926A14BBF3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57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34825F7-F4C2-4757-8670-C1332787FC50}"/>
              </a:ext>
            </a:extLst>
          </p:cNvPr>
          <p:cNvSpPr/>
          <p:nvPr/>
        </p:nvSpPr>
        <p:spPr bwMode="auto">
          <a:xfrm>
            <a:off x="5036949" y="534692"/>
            <a:ext cx="6214820" cy="6090833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"/>
          </p:nvPr>
        </p:nvSpPr>
        <p:spPr>
          <a:xfrm rot="20936853">
            <a:off x="-142520" y="2167803"/>
            <a:ext cx="4986609" cy="151538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sv-SE" sz="3600" i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Vi gratulerar alla  medaljörer och ledare</a:t>
            </a:r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!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0780F3-9953-40B1-8B05-BBF32D74D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4B963CF6-0877-4A46-8019-BEF7F9282C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DED7E8B-D01A-44B4-8D92-7E7EE0B350A3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6F8668B-C84C-4FC6-A10B-A1F49D86D88A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583AAEF9-FE4D-4304-A437-CCF1D08A9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B6CE4EB-D2B6-4F9F-A2F4-767280B36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104656-4EED-432C-B4A8-3FDEBDB04390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67EF0-CAF3-41E2-BF97-B3B91E6B020F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1928BF-CECC-4C18-9552-E0E1C96E67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EC266D-9AA1-43D1-BB02-CFB974AE12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9588" y="651513"/>
            <a:ext cx="2515192" cy="310682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1983CF0-E3A2-4535-88E4-35318DBF4A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2834" y="3869374"/>
            <a:ext cx="2859299" cy="263216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CF44D3-E5C0-4951-80F7-41752DB9EC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1956" y="738809"/>
            <a:ext cx="2881486" cy="35243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CD20EF-4948-49ED-B816-43D41914AF12}"/>
              </a:ext>
            </a:extLst>
          </p:cNvPr>
          <p:cNvSpPr/>
          <p:nvPr/>
        </p:nvSpPr>
        <p:spPr bwMode="auto">
          <a:xfrm>
            <a:off x="10921922" y="534692"/>
            <a:ext cx="670810" cy="32236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60BE01-798D-40CB-8C99-810B922919AA}"/>
              </a:ext>
            </a:extLst>
          </p:cNvPr>
          <p:cNvSpPr/>
          <p:nvPr/>
        </p:nvSpPr>
        <p:spPr bwMode="auto">
          <a:xfrm>
            <a:off x="4727378" y="4467294"/>
            <a:ext cx="3356064" cy="22134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165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0780F3-9953-40B1-8B05-BBF32D74D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4B963CF6-0877-4A46-8019-BEF7F9282C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DED7E8B-D01A-44B4-8D92-7E7EE0B350A3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6F8668B-C84C-4FC6-A10B-A1F49D86D88A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583AAEF9-FE4D-4304-A437-CCF1D08A9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B6CE4EB-D2B6-4F9F-A2F4-767280B36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104656-4EED-432C-B4A8-3FDEBDB04390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67EF0-CAF3-41E2-BF97-B3B91E6B020F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1928BF-CECC-4C18-9552-E0E1C96E67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5EAC2BD-C23F-4CEC-92A2-8956CEB82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685800"/>
            <a:ext cx="8331200" cy="1143000"/>
          </a:xfrm>
        </p:spPr>
        <p:txBody>
          <a:bodyPr/>
          <a:lstStyle/>
          <a:p>
            <a:r>
              <a:rPr lang="sv-SE" dirty="0"/>
              <a:t>Antagna till skidgymnasium 2022 från Dalarna </a:t>
            </a:r>
            <a:br>
              <a:rPr lang="sv-SE" dirty="0"/>
            </a:b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F72DC-4AD4-4947-80B3-1BCA90B00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6400" y="1576021"/>
            <a:ext cx="4438542" cy="4700793"/>
          </a:xfrm>
        </p:spPr>
        <p:txBody>
          <a:bodyPr/>
          <a:lstStyle/>
          <a:p>
            <a:pPr marL="0" indent="0">
              <a:buNone/>
            </a:pPr>
            <a:r>
              <a:rPr lang="sv-SE" b="1" u="sng" dirty="0"/>
              <a:t>Alpint</a:t>
            </a:r>
          </a:p>
          <a:p>
            <a:pPr marL="0" indent="0">
              <a:buNone/>
            </a:pPr>
            <a:r>
              <a:rPr lang="sv-SE" sz="1400" b="1" i="0" dirty="0">
                <a:solidFill>
                  <a:srgbClr val="000000"/>
                </a:solidFill>
                <a:effectLst/>
              </a:rPr>
              <a:t>RIG Malung</a:t>
            </a:r>
          </a:p>
          <a:p>
            <a:r>
              <a:rPr lang="sv-SE" dirty="0"/>
              <a:t>Amelie Andersson, IFK Borlänge Alpin</a:t>
            </a:r>
          </a:p>
          <a:p>
            <a:r>
              <a:rPr lang="sv-SE" dirty="0"/>
              <a:t>Liam </a:t>
            </a:r>
            <a:r>
              <a:rPr lang="sv-SE" dirty="0" err="1"/>
              <a:t>Liljenborg</a:t>
            </a:r>
            <a:r>
              <a:rPr lang="sv-SE" dirty="0"/>
              <a:t>, IFK Falun Alpin</a:t>
            </a:r>
          </a:p>
          <a:p>
            <a:pPr marL="0" indent="0">
              <a:buNone/>
            </a:pPr>
            <a:r>
              <a:rPr lang="sv-SE" sz="1400" b="1" dirty="0">
                <a:solidFill>
                  <a:srgbClr val="000000"/>
                </a:solidFill>
              </a:rPr>
              <a:t>NIU Torsby</a:t>
            </a:r>
          </a:p>
          <a:p>
            <a:r>
              <a:rPr lang="sv-SE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Max Pålsson, Sälens IF</a:t>
            </a:r>
          </a:p>
          <a:p>
            <a:r>
              <a:rPr lang="sv-SE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Molle </a:t>
            </a:r>
            <a:r>
              <a:rPr lang="sv-SE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Siljeholm</a:t>
            </a:r>
            <a:r>
              <a:rPr lang="sv-SE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IFK Falun Alpin</a:t>
            </a:r>
          </a:p>
          <a:p>
            <a:pPr marL="0" indent="0">
              <a:buNone/>
            </a:pPr>
            <a:r>
              <a:rPr lang="sv-SE" sz="1400" b="1" dirty="0">
                <a:solidFill>
                  <a:srgbClr val="000000"/>
                </a:solidFill>
              </a:rPr>
              <a:t>NIU Östersund</a:t>
            </a:r>
          </a:p>
          <a:p>
            <a:r>
              <a:rPr lang="fi-FI" dirty="0"/>
              <a:t>Elvira Ledin, IFK Falun Alpin</a:t>
            </a:r>
          </a:p>
          <a:p>
            <a:pPr marL="0" indent="0">
              <a:buNone/>
            </a:pPr>
            <a:r>
              <a:rPr lang="fi-FI" sz="1400" b="1" dirty="0">
                <a:solidFill>
                  <a:srgbClr val="000000"/>
                </a:solidFill>
              </a:rPr>
              <a:t>NIU </a:t>
            </a:r>
            <a:r>
              <a:rPr lang="fi-FI" sz="1400" b="1" dirty="0" err="1">
                <a:solidFill>
                  <a:srgbClr val="000000"/>
                </a:solidFill>
              </a:rPr>
              <a:t>Skidhemmet</a:t>
            </a:r>
            <a:r>
              <a:rPr lang="fi-FI" sz="1400" b="1" dirty="0">
                <a:solidFill>
                  <a:srgbClr val="000000"/>
                </a:solidFill>
              </a:rPr>
              <a:t> </a:t>
            </a:r>
            <a:r>
              <a:rPr lang="fi-FI" sz="1400" b="1" dirty="0" err="1">
                <a:solidFill>
                  <a:srgbClr val="000000"/>
                </a:solidFill>
              </a:rPr>
              <a:t>Tärnaby</a:t>
            </a:r>
            <a:endParaRPr lang="fi-FI" sz="1400" b="1" dirty="0">
              <a:solidFill>
                <a:srgbClr val="000000"/>
              </a:solidFill>
            </a:endParaRPr>
          </a:p>
          <a:p>
            <a:r>
              <a:rPr lang="sv-SE" dirty="0"/>
              <a:t>Lovisa </a:t>
            </a:r>
            <a:r>
              <a:rPr lang="sv-SE" dirty="0" err="1"/>
              <a:t>Flyborn</a:t>
            </a:r>
            <a:r>
              <a:rPr lang="sv-SE" dirty="0"/>
              <a:t>, Sälens IF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2F2E2A-A21D-4622-8380-0838B64072FD}"/>
              </a:ext>
            </a:extLst>
          </p:cNvPr>
          <p:cNvSpPr txBox="1"/>
          <p:nvPr/>
        </p:nvSpPr>
        <p:spPr>
          <a:xfrm>
            <a:off x="7456942" y="1575116"/>
            <a:ext cx="4089614" cy="1527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spcBef>
                <a:spcPct val="20000"/>
              </a:spcBef>
              <a:spcAft>
                <a:spcPct val="20000"/>
              </a:spcAft>
              <a:buNone/>
            </a:pPr>
            <a:r>
              <a:rPr lang="sv-SE" sz="1800" b="1" u="sng" dirty="0">
                <a:latin typeface="+mn-lt"/>
                <a:ea typeface="+mn-ea"/>
              </a:rPr>
              <a:t>Skicross</a:t>
            </a:r>
          </a:p>
          <a:p>
            <a:pPr marL="0" indent="0">
              <a:lnSpc>
                <a:spcPct val="110000"/>
              </a:lnSpc>
              <a:spcBef>
                <a:spcPct val="20000"/>
              </a:spcBef>
              <a:spcAft>
                <a:spcPct val="20000"/>
              </a:spcAft>
              <a:buNone/>
            </a:pPr>
            <a:r>
              <a:rPr lang="sv-SE" sz="1400" b="1" dirty="0">
                <a:latin typeface="+mn-lt"/>
                <a:ea typeface="+mn-ea"/>
              </a:rPr>
              <a:t>RIG Järpen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sv-SE" sz="1800" dirty="0">
                <a:latin typeface="+mn-lt"/>
                <a:ea typeface="+mn-ea"/>
              </a:rPr>
              <a:t>Julia Norling, Leksands SLK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sv-SE" sz="1800" dirty="0">
                <a:latin typeface="+mn-lt"/>
                <a:ea typeface="+mn-ea"/>
              </a:rPr>
              <a:t>William Young, IFK Mora Alpina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111CEF-1BA1-4D0A-853C-06F29495EB37}"/>
              </a:ext>
            </a:extLst>
          </p:cNvPr>
          <p:cNvSpPr/>
          <p:nvPr/>
        </p:nvSpPr>
        <p:spPr bwMode="auto">
          <a:xfrm>
            <a:off x="2946400" y="6137326"/>
            <a:ext cx="8425912" cy="5818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800" b="1" i="0" u="none" strike="noStrike" cap="none" normalizeH="0" baseline="0" dirty="0">
                <a:ln>
                  <a:noFill/>
                </a:ln>
                <a:solidFill>
                  <a:srgbClr val="FCF004"/>
                </a:solidFill>
                <a:latin typeface="Arial" charset="0"/>
                <a:ea typeface="ＭＳ Ｐゴシック" pitchFamily="16" charset="-128"/>
              </a:rPr>
              <a:t>Vi önskar lycka till kommande säsong </a:t>
            </a:r>
          </a:p>
        </p:txBody>
      </p:sp>
    </p:spTree>
    <p:extLst>
      <p:ext uri="{BB962C8B-B14F-4D97-AF65-F5344CB8AC3E}">
        <p14:creationId xmlns:p14="http://schemas.microsoft.com/office/powerpoint/2010/main" val="1780984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0780F3-9953-40B1-8B05-BBF32D74D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4B963CF6-0877-4A46-8019-BEF7F9282C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DED7E8B-D01A-44B4-8D92-7E7EE0B350A3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6F8668B-C84C-4FC6-A10B-A1F49D86D88A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583AAEF9-FE4D-4304-A437-CCF1D08A9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B6CE4EB-D2B6-4F9F-A2F4-767280B36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104656-4EED-432C-B4A8-3FDEBDB04390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67EF0-CAF3-41E2-BF97-B3B91E6B020F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1928BF-CECC-4C18-9552-E0E1C96E67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5EAC2BD-C23F-4CEC-92A2-8956CEB82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685800"/>
            <a:ext cx="8331200" cy="1143000"/>
          </a:xfrm>
        </p:spPr>
        <p:txBody>
          <a:bodyPr/>
          <a:lstStyle/>
          <a:p>
            <a:r>
              <a:rPr lang="sv-SE" dirty="0"/>
              <a:t>Antagna till högskola, universitet, elitmiljö 2022 från Dalarna</a:t>
            </a:r>
            <a:br>
              <a:rPr lang="sv-SE" dirty="0"/>
            </a:b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F72DC-4AD4-4947-80B3-1BCA90B00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6400" y="1549831"/>
            <a:ext cx="8331200" cy="4448014"/>
          </a:xfrm>
        </p:spPr>
        <p:txBody>
          <a:bodyPr/>
          <a:lstStyle/>
          <a:p>
            <a:pPr marL="0" indent="0">
              <a:buNone/>
            </a:pPr>
            <a:r>
              <a:rPr lang="sv-SE" b="1" u="sng" dirty="0"/>
              <a:t>Alpint</a:t>
            </a:r>
          </a:p>
          <a:p>
            <a:pPr marL="0" indent="0">
              <a:buNone/>
            </a:pPr>
            <a:r>
              <a:rPr lang="sv-SE" sz="1400" b="1" i="0" dirty="0">
                <a:solidFill>
                  <a:srgbClr val="000000"/>
                </a:solidFill>
                <a:effectLst/>
              </a:rPr>
              <a:t>Klarna Ski Team, Stockholm</a:t>
            </a:r>
            <a:endParaRPr lang="sv-SE" sz="1400" b="1" u="sng" dirty="0"/>
          </a:p>
          <a:p>
            <a:r>
              <a:rPr lang="sv-SE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Ebba Kling Andersson, IFK Borlänge Alpin</a:t>
            </a:r>
          </a:p>
          <a:p>
            <a:r>
              <a:rPr lang="sv-SE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Jesper </a:t>
            </a:r>
            <a:r>
              <a:rPr lang="sv-SE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Brändholm</a:t>
            </a:r>
            <a:r>
              <a:rPr lang="sv-SE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Sälens IF</a:t>
            </a:r>
          </a:p>
          <a:p>
            <a:pPr marL="0" indent="0">
              <a:buNone/>
            </a:pPr>
            <a:r>
              <a:rPr lang="sv-SE" sz="1400" b="1" dirty="0">
                <a:solidFill>
                  <a:srgbClr val="000000"/>
                </a:solidFill>
              </a:rPr>
              <a:t>Tärnaby Alpin Elit</a:t>
            </a:r>
          </a:p>
          <a:p>
            <a:r>
              <a:rPr lang="sv-SE" dirty="0">
                <a:solidFill>
                  <a:srgbClr val="000000"/>
                </a:solidFill>
                <a:latin typeface="Helvetica" panose="020B0604020202020204" pitchFamily="34" charset="0"/>
              </a:rPr>
              <a:t>David Törnqvist, IFK Borlänge Alpin</a:t>
            </a:r>
          </a:p>
          <a:p>
            <a:r>
              <a:rPr lang="sv-SE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Elin Petterson, IFK Falun Alpin</a:t>
            </a:r>
          </a:p>
          <a:p>
            <a:r>
              <a:rPr lang="sv-SE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Lova </a:t>
            </a:r>
            <a:r>
              <a:rPr lang="sv-SE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Liljenborg</a:t>
            </a:r>
            <a:r>
              <a:rPr lang="sv-SE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, IFK Falun Alpin</a:t>
            </a:r>
          </a:p>
          <a:p>
            <a:pPr marL="0" indent="0">
              <a:buNone/>
            </a:pPr>
            <a:endParaRPr lang="sv-SE" sz="3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sv-SE" b="1" u="sng" dirty="0"/>
              <a:t>Skicross</a:t>
            </a:r>
          </a:p>
          <a:p>
            <a:pPr marL="0" indent="0">
              <a:buNone/>
            </a:pPr>
            <a:r>
              <a:rPr lang="sv-SE" sz="1400" b="1" dirty="0">
                <a:solidFill>
                  <a:srgbClr val="000000"/>
                </a:solidFill>
              </a:rPr>
              <a:t>Team BAUHAUS  </a:t>
            </a:r>
          </a:p>
          <a:p>
            <a:r>
              <a:rPr lang="sv-SE" dirty="0"/>
              <a:t>Alexandra </a:t>
            </a:r>
            <a:r>
              <a:rPr lang="sv-SE" dirty="0" err="1"/>
              <a:t>Edebo</a:t>
            </a:r>
            <a:r>
              <a:rPr lang="sv-SE" dirty="0"/>
              <a:t>, IFK Mora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12E78E-FFDF-4F0D-BED4-837574621384}"/>
              </a:ext>
            </a:extLst>
          </p:cNvPr>
          <p:cNvSpPr/>
          <p:nvPr/>
        </p:nvSpPr>
        <p:spPr bwMode="auto">
          <a:xfrm>
            <a:off x="2946400" y="6137326"/>
            <a:ext cx="8425912" cy="5818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800" b="1" i="0" u="none" strike="noStrike" cap="none" normalizeH="0" baseline="0" dirty="0">
                <a:ln>
                  <a:noFill/>
                </a:ln>
                <a:solidFill>
                  <a:srgbClr val="FCF004"/>
                </a:solidFill>
                <a:latin typeface="Arial" charset="0"/>
                <a:ea typeface="ＭＳ Ｐゴシック" pitchFamily="16" charset="-128"/>
              </a:rPr>
              <a:t>Vi önskar lycka till kommande säsong </a:t>
            </a:r>
          </a:p>
        </p:txBody>
      </p:sp>
    </p:spTree>
    <p:extLst>
      <p:ext uri="{BB962C8B-B14F-4D97-AF65-F5344CB8AC3E}">
        <p14:creationId xmlns:p14="http://schemas.microsoft.com/office/powerpoint/2010/main" val="2626888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DFB53-C80F-4C5C-B89D-84EB1C7A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Genomgång av den gångna säsongen</a:t>
            </a:r>
            <a:br>
              <a:rPr lang="sv-SE" dirty="0"/>
            </a:br>
            <a:r>
              <a:rPr lang="sv-SE" dirty="0"/>
              <a:t>Alpina kommittén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348DC-2534-4562-B456-D5D97F2C7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399" y="1967872"/>
            <a:ext cx="4059911" cy="3886200"/>
          </a:xfrm>
        </p:spPr>
        <p:txBody>
          <a:bodyPr/>
          <a:lstStyle/>
          <a:p>
            <a:pPr marL="0" indent="0">
              <a:buNone/>
            </a:pPr>
            <a:r>
              <a:rPr lang="sv-SE" u="sng" dirty="0"/>
              <a:t>Ekonomi:</a:t>
            </a:r>
          </a:p>
          <a:p>
            <a:pPr marL="0" indent="0">
              <a:buNone/>
            </a:pPr>
            <a:r>
              <a:rPr lang="sv-SE" dirty="0"/>
              <a:t>Kerstin </a:t>
            </a:r>
            <a:r>
              <a:rPr lang="sv-SE" dirty="0" err="1"/>
              <a:t>Wähl</a:t>
            </a:r>
            <a:r>
              <a:rPr lang="sv-SE" dirty="0"/>
              <a:t>, Norrbärke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Anslag från DSF 65 000 kr</a:t>
            </a:r>
            <a:br>
              <a:rPr lang="sv-SE" dirty="0"/>
            </a:br>
            <a:r>
              <a:rPr lang="sv-SE" dirty="0"/>
              <a:t>Verksamheten bygger på självkostnadsavgifter</a:t>
            </a:r>
            <a:br>
              <a:rPr lang="sv-SE" dirty="0"/>
            </a:br>
            <a:br>
              <a:rPr lang="sv-SE" dirty="0"/>
            </a:br>
            <a:endParaRPr lang="sv-SE" dirty="0"/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9A9A06-2130-49A9-8255-1C7F7E15011C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277AAA-7A27-4DD4-BD25-88C56ACA0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699C2544-C278-488D-8598-0B1CD7F3C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BFA527F-9AF0-487D-8412-E936F3F098F0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EE534A-32A4-467E-8D9F-6A3EA7375D83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7D6DFBE1-C22F-4F02-9A69-1DF59B1ED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9B2746C-4683-4806-A7EB-902A3F456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AF0775-D78F-481E-AE1D-FB633CAC8654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graphicFrame>
        <p:nvGraphicFramePr>
          <p:cNvPr id="4" name="Table 12">
            <a:extLst>
              <a:ext uri="{FF2B5EF4-FFF2-40B4-BE49-F238E27FC236}">
                <a16:creationId xmlns:a16="http://schemas.microsoft.com/office/drawing/2014/main" id="{146B753E-02B0-4466-9063-625F5368E384}"/>
              </a:ext>
            </a:extLst>
          </p:cNvPr>
          <p:cNvGraphicFramePr>
            <a:graphicFrameLocks noGrp="1"/>
          </p:cNvGraphicFramePr>
          <p:nvPr/>
        </p:nvGraphicFramePr>
        <p:xfrm>
          <a:off x="6807200" y="2316480"/>
          <a:ext cx="44704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126">
                  <a:extLst>
                    <a:ext uri="{9D8B030D-6E8A-4147-A177-3AD203B41FA5}">
                      <a16:colId xmlns:a16="http://schemas.microsoft.com/office/drawing/2014/main" val="3606207632"/>
                    </a:ext>
                  </a:extLst>
                </a:gridCol>
                <a:gridCol w="1821274">
                  <a:extLst>
                    <a:ext uri="{9D8B030D-6E8A-4147-A177-3AD203B41FA5}">
                      <a16:colId xmlns:a16="http://schemas.microsoft.com/office/drawing/2014/main" val="136831755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sv-SE" dirty="0"/>
                        <a:t>Budget: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33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Vår och höstting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  5 000 kr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80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AK-kostnader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  8 000 kr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02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Träningskostnader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40 000 kr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50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Tävlingskostnader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12 000 kr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sv-SE" b="1" dirty="0"/>
                        <a:t>Summa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b="1" dirty="0"/>
                        <a:t>65 000 kr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851071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8CE2BC75-8866-405A-9238-A56A414A901B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3060D1B-EE83-4580-90E0-7EC7437384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0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DFB53-C80F-4C5C-B89D-84EB1C7A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Genomgång av den gångna säsongen</a:t>
            </a:r>
            <a:br>
              <a:rPr lang="sv-SE" dirty="0"/>
            </a:br>
            <a:r>
              <a:rPr lang="sv-SE" dirty="0"/>
              <a:t>Alpina kommittén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348DC-2534-4562-B456-D5D97F2C7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u="sng" dirty="0"/>
              <a:t>Utbildning:</a:t>
            </a:r>
          </a:p>
          <a:p>
            <a:pPr marL="0" indent="0">
              <a:buNone/>
            </a:pPr>
            <a:r>
              <a:rPr lang="en-US" dirty="0"/>
              <a:t>Björn Rinstad, Falun</a:t>
            </a:r>
            <a:endParaRPr lang="sv-S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920DE4-BBB2-45A1-A6D5-A8FFC0E721FC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3E2808-379E-42F2-AEE5-F76026FAD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072D42C3-D209-4EB7-9C34-AAFCC8223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23A7310-A5ED-41B2-8CC4-09FFA24DD622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1E4041D-C266-4117-A070-95CB65681E17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1" name="Picture 1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FFDE8690-430A-446F-9DC4-F4E6B33ED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ADDEDC5-2B97-4D0B-889D-4B7597115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CE8C5C0-B0F6-43BA-843B-826FBFD80999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4" name="textruta 3">
            <a:extLst>
              <a:ext uri="{FF2B5EF4-FFF2-40B4-BE49-F238E27FC236}">
                <a16:creationId xmlns:a16="http://schemas.microsoft.com/office/drawing/2014/main" id="{F61EB6A5-8373-454F-B9B7-5B31885D4CF5}"/>
              </a:ext>
            </a:extLst>
          </p:cNvPr>
          <p:cNvSpPr txBox="1"/>
          <p:nvPr/>
        </p:nvSpPr>
        <p:spPr>
          <a:xfrm flipH="1">
            <a:off x="2946398" y="3045809"/>
            <a:ext cx="833119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Stor påverkan av pandemin</a:t>
            </a:r>
          </a:p>
          <a:p>
            <a:endParaRPr lang="sv-SE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DSF och SSF – vem gör vad?</a:t>
            </a:r>
          </a:p>
          <a:p>
            <a:endParaRPr lang="sv-SE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Digitalisering ger möjligheter</a:t>
            </a:r>
            <a:endParaRPr lang="sv-SE" dirty="0"/>
          </a:p>
          <a:p>
            <a:endParaRPr lang="sv-S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DCF7D9-2670-42C6-ADF9-FEE10200C507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FB5AF5-DE99-4999-ACF1-390E0AD952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2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DFB53-C80F-4C5C-B89D-84EB1C7A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Genomgång av den gångna säsongen</a:t>
            </a:r>
            <a:br>
              <a:rPr lang="sv-SE" dirty="0"/>
            </a:br>
            <a:r>
              <a:rPr lang="sv-SE" dirty="0"/>
              <a:t>Alpina kommittén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348DC-2534-4562-B456-D5D97F2C7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u="sng" dirty="0"/>
              <a:t>Utbildning:</a:t>
            </a:r>
          </a:p>
          <a:p>
            <a:pPr marL="0" indent="0">
              <a:buNone/>
            </a:pPr>
            <a:r>
              <a:rPr lang="en-US" dirty="0"/>
              <a:t>Björn Rinstad, Falun</a:t>
            </a:r>
            <a:endParaRPr lang="sv-S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920DE4-BBB2-45A1-A6D5-A8FFC0E721FC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3E2808-379E-42F2-AEE5-F76026FAD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072D42C3-D209-4EB7-9C34-AAFCC8223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23A7310-A5ED-41B2-8CC4-09FFA24DD622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1E4041D-C266-4117-A070-95CB65681E17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1" name="Picture 1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FFDE8690-430A-446F-9DC4-F4E6B33ED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ADDEDC5-2B97-4D0B-889D-4B7597115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CE8C5C0-B0F6-43BA-843B-826FBFD80999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pic>
        <p:nvPicPr>
          <p:cNvPr id="4" name="Bildobjekt 3">
            <a:extLst>
              <a:ext uri="{FF2B5EF4-FFF2-40B4-BE49-F238E27FC236}">
                <a16:creationId xmlns:a16="http://schemas.microsoft.com/office/drawing/2014/main" id="{BEC3B017-3054-4381-82D9-E3088E899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6292"/>
            <a:ext cx="12220962" cy="687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53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DFB53-C80F-4C5C-B89D-84EB1C7A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Genomgång av den gångna säsongen</a:t>
            </a:r>
            <a:br>
              <a:rPr lang="sv-SE" dirty="0"/>
            </a:br>
            <a:r>
              <a:rPr lang="sv-SE" dirty="0"/>
              <a:t>Alpina kommittén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348DC-2534-4562-B456-D5D97F2C7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u="sng" dirty="0"/>
              <a:t>Utbildning:</a:t>
            </a:r>
          </a:p>
          <a:p>
            <a:pPr marL="0" indent="0">
              <a:buNone/>
            </a:pPr>
            <a:r>
              <a:rPr lang="en-US" dirty="0"/>
              <a:t>Björn Rinstad, Falun</a:t>
            </a:r>
            <a:endParaRPr lang="sv-S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920DE4-BBB2-45A1-A6D5-A8FFC0E721FC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3E2808-379E-42F2-AEE5-F76026FAD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072D42C3-D209-4EB7-9C34-AAFCC8223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23A7310-A5ED-41B2-8CC4-09FFA24DD622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1E4041D-C266-4117-A070-95CB65681E17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1" name="Picture 1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FFDE8690-430A-446F-9DC4-F4E6B33ED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ADDEDC5-2B97-4D0B-889D-4B7597115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CE8C5C0-B0F6-43BA-843B-826FBFD80999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graphicFrame>
        <p:nvGraphicFramePr>
          <p:cNvPr id="5" name="Table 13">
            <a:extLst>
              <a:ext uri="{FF2B5EF4-FFF2-40B4-BE49-F238E27FC236}">
                <a16:creationId xmlns:a16="http://schemas.microsoft.com/office/drawing/2014/main" id="{07373819-BCBA-40CA-B267-71261B07B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901977"/>
              </p:ext>
            </p:extLst>
          </p:nvPr>
        </p:nvGraphicFramePr>
        <p:xfrm>
          <a:off x="2946400" y="2927262"/>
          <a:ext cx="83312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597">
                  <a:extLst>
                    <a:ext uri="{9D8B030D-6E8A-4147-A177-3AD203B41FA5}">
                      <a16:colId xmlns:a16="http://schemas.microsoft.com/office/drawing/2014/main" val="3624471325"/>
                    </a:ext>
                  </a:extLst>
                </a:gridCol>
                <a:gridCol w="1356101">
                  <a:extLst>
                    <a:ext uri="{9D8B030D-6E8A-4147-A177-3AD203B41FA5}">
                      <a16:colId xmlns:a16="http://schemas.microsoft.com/office/drawing/2014/main" val="2662631750"/>
                    </a:ext>
                  </a:extLst>
                </a:gridCol>
                <a:gridCol w="4068305">
                  <a:extLst>
                    <a:ext uri="{9D8B030D-6E8A-4147-A177-3AD203B41FA5}">
                      <a16:colId xmlns:a16="http://schemas.microsoft.com/office/drawing/2014/main" val="1998858637"/>
                    </a:ext>
                  </a:extLst>
                </a:gridCol>
                <a:gridCol w="1250197">
                  <a:extLst>
                    <a:ext uri="{9D8B030D-6E8A-4147-A177-3AD203B41FA5}">
                      <a16:colId xmlns:a16="http://schemas.microsoft.com/office/drawing/2014/main" val="1034274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800" dirty="0"/>
                        <a:t>Plats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Datum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Kurs/utbildning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800" dirty="0"/>
                        <a:t>Antal deltagare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21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i="0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Digital/Falun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sv-SE" sz="1800" i="0" strike="noStrike" dirty="0">
                          <a:latin typeface="+mn-lt"/>
                        </a:rPr>
                        <a:t>2021-10-13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sv-SE" sz="1800" i="0" strike="noStrike" dirty="0">
                          <a:latin typeface="+mn-lt"/>
                        </a:rPr>
                        <a:t>Tour 2026 - Elisabeth Egnell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800" strike="noStrike" dirty="0">
                          <a:latin typeface="+mn-lt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21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800" i="0" strike="noStrike" dirty="0">
                          <a:latin typeface="+mn-lt"/>
                        </a:rPr>
                        <a:t>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sv-SE" sz="1800" i="0" strike="noStrike" dirty="0">
                          <a:latin typeface="+mn-lt"/>
                        </a:rPr>
                        <a:t>2022-03-24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sv-SE" sz="1800" i="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Grundkurs </a:t>
                      </a:r>
                      <a:r>
                        <a:rPr lang="sv-SE" sz="1800" i="0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skidvård</a:t>
                      </a:r>
                      <a:r>
                        <a:rPr lang="sv-SE" sz="1800" i="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Martin Hansson</a:t>
                      </a:r>
                      <a:endParaRPr lang="sv-SE" sz="1800" i="0" strike="noStrik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800" strike="noStrike" dirty="0">
                          <a:latin typeface="+mn-lt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38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strike="noStrike" dirty="0">
                          <a:latin typeface="+mn-lt"/>
                        </a:rPr>
                        <a:t>Bjursås/Falun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sv-SE" sz="1800" strike="noStrike" dirty="0">
                          <a:latin typeface="+mn-lt"/>
                        </a:rPr>
                        <a:t>2022-03-30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sv-SE" sz="1800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Svensk Barnskidtränarutbildning BTU</a:t>
                      </a:r>
                      <a:endParaRPr lang="sv-SE" sz="1800" strike="noStrik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800" strike="noStrike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841672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b="1" dirty="0">
                          <a:latin typeface="+mn-lt"/>
                        </a:rPr>
                        <a:t>Summa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800" b="1" strike="noStrike" dirty="0">
                          <a:latin typeface="+mn-lt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154716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51A01B9E-3DDA-43EC-BF1B-701F9B682B07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A9CE10-93A6-47DD-9F0A-9AEDEEEB2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14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7CF-AEB4-402B-A942-7E8D38487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Genomgång av den gångna säsongen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47E51-01FA-4300-994D-E2A37A3C1DD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1BCC4-E716-4E42-82CC-3D262C337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EA67721-5C48-42E6-8093-C77AF1B90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5A04CA6-E804-4068-9AEB-CE05800C829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F9C144-3F4E-4482-8B80-E896E641361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123ED42-9A06-4DA1-8151-2F0FB95C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006D17-22FE-4EE9-9C29-3832ABE8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F3FF46-3DD8-4D39-9A30-34977121756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15E1495-5C6B-454E-B376-61FE79E406E5}"/>
              </a:ext>
            </a:extLst>
          </p:cNvPr>
          <p:cNvSpPr txBox="1">
            <a:spLocks/>
          </p:cNvSpPr>
          <p:nvPr/>
        </p:nvSpPr>
        <p:spPr bwMode="auto">
          <a:xfrm>
            <a:off x="2946399" y="1588580"/>
            <a:ext cx="8530096" cy="838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ct val="110000"/>
              </a:lnSpc>
              <a:spcBef>
                <a:spcPct val="20000"/>
              </a:spcBef>
              <a:spcAft>
                <a:spcPct val="2000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sv-SE" sz="1800" u="sng" kern="0" dirty="0"/>
              <a:t>Träning: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sv-SE" sz="1480" kern="0" dirty="0"/>
              <a:t>Björn Selander, Rättvik / Fredrik Törnqvist, Borlänge / Erika Holmberg Malung / Fredrik Karelius Sälen</a:t>
            </a:r>
          </a:p>
        </p:txBody>
      </p:sp>
      <p:graphicFrame>
        <p:nvGraphicFramePr>
          <p:cNvPr id="6" name="Table 15">
            <a:extLst>
              <a:ext uri="{FF2B5EF4-FFF2-40B4-BE49-F238E27FC236}">
                <a16:creationId xmlns:a16="http://schemas.microsoft.com/office/drawing/2014/main" id="{712178BC-E891-4208-931C-6465FEB46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300452"/>
              </p:ext>
            </p:extLst>
          </p:nvPr>
        </p:nvGraphicFramePr>
        <p:xfrm>
          <a:off x="2946399" y="2280348"/>
          <a:ext cx="8331200" cy="4075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2320">
                  <a:extLst>
                    <a:ext uri="{9D8B030D-6E8A-4147-A177-3AD203B41FA5}">
                      <a16:colId xmlns:a16="http://schemas.microsoft.com/office/drawing/2014/main" val="1165490318"/>
                    </a:ext>
                  </a:extLst>
                </a:gridCol>
                <a:gridCol w="4517756">
                  <a:extLst>
                    <a:ext uri="{9D8B030D-6E8A-4147-A177-3AD203B41FA5}">
                      <a16:colId xmlns:a16="http://schemas.microsoft.com/office/drawing/2014/main" val="2784921570"/>
                    </a:ext>
                  </a:extLst>
                </a:gridCol>
                <a:gridCol w="1901124">
                  <a:extLst>
                    <a:ext uri="{9D8B030D-6E8A-4147-A177-3AD203B41FA5}">
                      <a16:colId xmlns:a16="http://schemas.microsoft.com/office/drawing/2014/main" val="784005196"/>
                    </a:ext>
                  </a:extLst>
                </a:gridCol>
              </a:tblGrid>
              <a:tr h="417860">
                <a:tc>
                  <a:txBody>
                    <a:bodyPr/>
                    <a:lstStyle/>
                    <a:p>
                      <a:r>
                        <a:rPr lang="sv-SE" dirty="0"/>
                        <a:t>Datum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Antal deltagare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0218156"/>
                  </a:ext>
                </a:extLst>
              </a:tr>
              <a:tr h="288613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28-29 aug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Kumla – Regionsläger </a:t>
                      </a:r>
                      <a:r>
                        <a:rPr lang="sv-SE" sz="1800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Fys</a:t>
                      </a:r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4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(U16)</a:t>
                      </a:r>
                      <a:endParaRPr lang="sv-SE" sz="1800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1581286"/>
                  </a:ext>
                </a:extLst>
              </a:tr>
              <a:tr h="288613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 </a:t>
                      </a:r>
                      <a:r>
                        <a:rPr lang="sv-SE" sz="1800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sept</a:t>
                      </a:r>
                      <a:endParaRPr lang="sv-SE" sz="1800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Sälen – Distriktsträning </a:t>
                      </a:r>
                      <a:r>
                        <a:rPr lang="sv-SE" sz="1800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Fystest</a:t>
                      </a:r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4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(U16)</a:t>
                      </a:r>
                      <a:endParaRPr lang="sv-SE" sz="1800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1413397"/>
                  </a:ext>
                </a:extLst>
              </a:tr>
              <a:tr h="355634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8-10 okt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Oslo – Distriktsläger Snö </a:t>
                      </a:r>
                      <a:r>
                        <a:rPr lang="sv-SE" sz="14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(U12-U16)</a:t>
                      </a:r>
                      <a:endParaRPr lang="sv-SE" sz="1800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6611325"/>
                  </a:ext>
                </a:extLst>
              </a:tr>
              <a:tr h="288613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12-14 nov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Idre – Regionsläger Snö </a:t>
                      </a:r>
                      <a:r>
                        <a:rPr lang="sv-SE" sz="14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(U16)</a:t>
                      </a:r>
                      <a:endParaRPr lang="sv-SE" sz="1800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5550366"/>
                  </a:ext>
                </a:extLst>
              </a:tr>
              <a:tr h="288613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18-19 dec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Sälen – Distriktsläger Snö </a:t>
                      </a:r>
                      <a:r>
                        <a:rPr lang="sv-SE" sz="14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(U12-U14)</a:t>
                      </a:r>
                      <a:endParaRPr lang="sv-SE" sz="1800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8374254"/>
                  </a:ext>
                </a:extLst>
              </a:tr>
              <a:tr h="288613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18-22 dec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Sälen/Trysil – Regionsläger Snö </a:t>
                      </a:r>
                      <a:r>
                        <a:rPr lang="sv-SE" sz="14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(U16)</a:t>
                      </a:r>
                      <a:endParaRPr lang="sv-SE" sz="1800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8120100"/>
                  </a:ext>
                </a:extLst>
              </a:tr>
              <a:tr h="288613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24-27 jan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Funäsdalen – Regionsläger Fart </a:t>
                      </a:r>
                      <a:r>
                        <a:rPr lang="sv-SE" sz="14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(U16)</a:t>
                      </a:r>
                      <a:endParaRPr lang="sv-SE" sz="1800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9844405"/>
                  </a:ext>
                </a:extLst>
              </a:tr>
              <a:tr h="288613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 feb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Falun – Distrikt LVC-</a:t>
                      </a:r>
                      <a:r>
                        <a:rPr lang="sv-SE" sz="1800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teambuilding</a:t>
                      </a:r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4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(U12-U14)</a:t>
                      </a:r>
                      <a:endParaRPr lang="sv-SE" sz="1800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0419761"/>
                  </a:ext>
                </a:extLst>
              </a:tr>
              <a:tr h="288613"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maj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l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Malung – </a:t>
                      </a:r>
                      <a:r>
                        <a:rPr lang="sv-SE" sz="1800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Fys</a:t>
                      </a:r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lyftteknik </a:t>
                      </a:r>
                      <a:r>
                        <a:rPr lang="sv-SE" sz="14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(från 2008 &amp; äldre)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7108594"/>
                  </a:ext>
                </a:extLst>
              </a:tr>
              <a:tr h="288613">
                <a:tc gridSpan="2">
                  <a:txBody>
                    <a:bodyPr/>
                    <a:lstStyle/>
                    <a:p>
                      <a:pPr marL="0" lvl="0" algn="r" defTabSz="914400" rtl="0" eaLnBrk="1" fontAlgn="b" latinLnBrk="0" hangingPunct="1"/>
                      <a:r>
                        <a:rPr lang="sv-SE" sz="1800" b="1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Summa 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914400" rtl="0" eaLnBrk="1" fontAlgn="b" latinLnBrk="0" hangingPunct="1"/>
                      <a:r>
                        <a:rPr lang="sv-SE" sz="1800" b="1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5061139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B34A5E9D-D5F5-4C17-BABF-ECC2232CE03F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8A1474-67F4-4103-A42F-21C648E053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02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7CF-AEB4-402B-A942-7E8D3848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499824"/>
            <a:ext cx="8331200" cy="1143000"/>
          </a:xfrm>
        </p:spPr>
        <p:txBody>
          <a:bodyPr/>
          <a:lstStyle/>
          <a:p>
            <a:r>
              <a:rPr lang="sv-SE" dirty="0"/>
              <a:t>Genomgång av den gångna säsongen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47E51-01FA-4300-994D-E2A37A3C1DD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1BCC4-E716-4E42-82CC-3D262C337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EA67721-5C48-42E6-8093-C77AF1B90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5A04CA6-E804-4068-9AEB-CE05800C829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F9C144-3F4E-4482-8B80-E896E641361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123ED42-9A06-4DA1-8151-2F0FB95C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006D17-22FE-4EE9-9C29-3832ABE8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F3FF46-3DD8-4D39-9A30-34977121756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15E1495-5C6B-454E-B376-61FE79E406E5}"/>
              </a:ext>
            </a:extLst>
          </p:cNvPr>
          <p:cNvSpPr txBox="1">
            <a:spLocks/>
          </p:cNvSpPr>
          <p:nvPr/>
        </p:nvSpPr>
        <p:spPr bwMode="auto">
          <a:xfrm>
            <a:off x="3006671" y="1371681"/>
            <a:ext cx="8270928" cy="147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ct val="110000"/>
              </a:lnSpc>
              <a:spcBef>
                <a:spcPct val="20000"/>
              </a:spcBef>
              <a:spcAft>
                <a:spcPct val="2000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sv-SE" sz="1800" u="sng" kern="0" dirty="0"/>
              <a:t>Tävling U10 – U16: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sv-SE" sz="1800" kern="0" dirty="0"/>
              <a:t>Andreas </a:t>
            </a:r>
            <a:r>
              <a:rPr lang="sv-SE" sz="1800" kern="0" dirty="0" err="1"/>
              <a:t>Wessung</a:t>
            </a:r>
            <a:r>
              <a:rPr lang="sv-SE" sz="1800" kern="0" dirty="0"/>
              <a:t>, Mora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sv-SE" sz="1800" kern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DDAA57-2BFE-4478-A52E-5F6437C5958C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6143348-7DE8-4746-9573-FF0D7486F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C027A2C-7DC2-4076-9443-7236436EA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800792"/>
              </p:ext>
            </p:extLst>
          </p:nvPr>
        </p:nvGraphicFramePr>
        <p:xfrm>
          <a:off x="3006669" y="2081409"/>
          <a:ext cx="8270927" cy="4433020"/>
        </p:xfrm>
        <a:graphic>
          <a:graphicData uri="http://schemas.openxmlformats.org/drawingml/2006/table">
            <a:tbl>
              <a:tblPr/>
              <a:tblGrid>
                <a:gridCol w="1571121">
                  <a:extLst>
                    <a:ext uri="{9D8B030D-6E8A-4147-A177-3AD203B41FA5}">
                      <a16:colId xmlns:a16="http://schemas.microsoft.com/office/drawing/2014/main" val="2507471995"/>
                    </a:ext>
                  </a:extLst>
                </a:gridCol>
                <a:gridCol w="2076586">
                  <a:extLst>
                    <a:ext uri="{9D8B030D-6E8A-4147-A177-3AD203B41FA5}">
                      <a16:colId xmlns:a16="http://schemas.microsoft.com/office/drawing/2014/main" val="1558459664"/>
                    </a:ext>
                  </a:extLst>
                </a:gridCol>
                <a:gridCol w="1365073">
                  <a:extLst>
                    <a:ext uri="{9D8B030D-6E8A-4147-A177-3AD203B41FA5}">
                      <a16:colId xmlns:a16="http://schemas.microsoft.com/office/drawing/2014/main" val="1074079225"/>
                    </a:ext>
                  </a:extLst>
                </a:gridCol>
                <a:gridCol w="1300684">
                  <a:extLst>
                    <a:ext uri="{9D8B030D-6E8A-4147-A177-3AD203B41FA5}">
                      <a16:colId xmlns:a16="http://schemas.microsoft.com/office/drawing/2014/main" val="3911047905"/>
                    </a:ext>
                  </a:extLst>
                </a:gridCol>
                <a:gridCol w="1311704">
                  <a:extLst>
                    <a:ext uri="{9D8B030D-6E8A-4147-A177-3AD203B41FA5}">
                      <a16:colId xmlns:a16="http://schemas.microsoft.com/office/drawing/2014/main" val="367416242"/>
                    </a:ext>
                  </a:extLst>
                </a:gridCol>
                <a:gridCol w="645759">
                  <a:extLst>
                    <a:ext uri="{9D8B030D-6E8A-4147-A177-3AD203B41FA5}">
                      <a16:colId xmlns:a16="http://schemas.microsoft.com/office/drawing/2014/main" val="1476831150"/>
                    </a:ext>
                  </a:extLst>
                </a:gridCol>
              </a:tblGrid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Datum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F1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Evenemang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F1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Arrangör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F1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Geografiskt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F1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Evenemangstyp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F1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1" i="0" u="none" strike="noStrike" dirty="0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Resultat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5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806695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 dirty="0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2022-01-16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7"/>
                        </a:rPr>
                        <a:t>Södra Dalacupen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Leksands SLK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Klubb (Lokalt)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8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961685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2022-01-22 2022-01-23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Gopshusrennet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Mora AK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Region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332818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2022-01-22 2022-01-23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LVC-Kval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Mora AK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Distrikt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LVC-deltävling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690457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2022-01-24 2022-01-27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USM kval fart Region 3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Sälens IF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Region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USM-deltävling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963279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2022-01-28 2022-01-30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2"/>
                        </a:rPr>
                        <a:t>Leksand Ski Cup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Leksands SLK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Nationell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2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661429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2022-02-05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3"/>
                        </a:rPr>
                        <a:t>USM kval Sälen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Sälens IF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Region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USM-deltävling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3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261495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2022-02-06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4"/>
                        </a:rPr>
                        <a:t>LVC kval Sälen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Sälens IF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Distrikt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LVC-deltävling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5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066129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2022-02-06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6"/>
                        </a:rPr>
                        <a:t>Sälen Cup U10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Sälens IF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Distrikt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7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306080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2022-02-12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8"/>
                        </a:rPr>
                        <a:t>Rättviksslalom SL U10 U16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Rättviks SLK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Distrikt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9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434465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2022-02-12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0"/>
                        </a:rPr>
                        <a:t>LVC-kval SL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Rättviks SLK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Distrikt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LVC-deltävling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1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565393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2022-02-13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2"/>
                        </a:rPr>
                        <a:t>Orsa Alpina LVC kval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Orsa Alpina Klubb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Distrikt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LVC-deltävling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2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939895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2022-02-13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3"/>
                        </a:rPr>
                        <a:t>Södra Dalacupen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Avesta AK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Klubb (Lokalt)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4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371163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2022-02-19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5"/>
                        </a:rPr>
                        <a:t>Uvbergsträffen Dalacupen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Norrbärke SK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Nationell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6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307750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2022-02-19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7"/>
                        </a:rPr>
                        <a:t>Uvbergsträffen Dalacupen U10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Norrbärke SK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Region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8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151560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2022-02-20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9"/>
                        </a:rPr>
                        <a:t>Lilla dalacupen kval SG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Orsa Alpina Klubb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Klubb (Lokalt)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0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8309534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2022-02-20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1"/>
                        </a:rPr>
                        <a:t>LVC-kval Norrbärke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Norrbärke SK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Distrikt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LVC-deltävling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2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207853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2022-02-26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3"/>
                        </a:rPr>
                        <a:t>USM-kval 1 &amp; 2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Falun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Region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USM-deltävling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3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68375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2022-02-26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4"/>
                        </a:rPr>
                        <a:t>LVC-kval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Falun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Distrikt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LVC-deltävling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5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368228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2022-02-27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6"/>
                        </a:rPr>
                        <a:t>Lilla Dalacupen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Mora AK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Klubb (Lokalt)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7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090624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2022-03-06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8"/>
                        </a:rPr>
                        <a:t>Sportlovsslalom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Rättviks SLK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Distrikt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39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636412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2022-03-13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0"/>
                        </a:rPr>
                        <a:t>Södra Dalacupen Norrbärke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Norrbärke SK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Klubb (Lokalt)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1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653847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2022-03-20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2"/>
                        </a:rPr>
                        <a:t>Södra Dala Cupen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Falun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Klubb (Lokalt)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3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444754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2022-03-26 2022-03-27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4"/>
                        </a:rPr>
                        <a:t>Kopparbragden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Falun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Nationell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4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552001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2022-03-26 2022-03-27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5"/>
                        </a:rPr>
                        <a:t>Kopparbragden U10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Falun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Region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5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308001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2022-03-27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6"/>
                        </a:rPr>
                        <a:t>Lilla dalacupen final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Idre SK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Klubb (Lokalt)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7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898058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2022-03-29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8"/>
                        </a:rPr>
                        <a:t>KM IFK Falun Alpin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Falun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Klubb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9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33502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2022-03-30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0"/>
                        </a:rPr>
                        <a:t>KM GS IFK Falun Alpin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Falun Alpin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Klubb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1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473633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2022-04-02 2022-04-03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2"/>
                        </a:rPr>
                        <a:t>Orsa Cup 2022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Orsa Alpina Klubb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Nationell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2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14379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2022-04-07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3"/>
                        </a:rPr>
                        <a:t>Mr Ski Funtastic Jr SL</a:t>
                      </a:r>
                      <a:endParaRPr lang="en-US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Malungs SLK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Nationell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4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196641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2022-04-07 2022-04-08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5"/>
                        </a:rPr>
                        <a:t>Ski Funtastic Junior GS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Sälens IF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Nationell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5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849804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2022-04-08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6"/>
                        </a:rPr>
                        <a:t>Miss Ski Funtastic Jr SL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Malungs SLK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Nationell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7"/>
                        </a:rPr>
                        <a:t>Resultat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250196"/>
                  </a:ext>
                </a:extLst>
              </a:tr>
              <a:tr h="116254"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2022-04-10</a:t>
                      </a:r>
                    </a:p>
                  </a:txBody>
                  <a:tcPr marL="5536" marR="5536" marT="55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8"/>
                        </a:rPr>
                        <a:t>Södra Dalacupen Final</a:t>
                      </a:r>
                      <a:endParaRPr lang="sv-S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Bjursås IK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Klubb (Lokalt)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Tävling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800" b="0" i="0" u="sng" strike="noStrike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7"/>
                        </a:rPr>
                        <a:t>Resultat</a:t>
                      </a:r>
                      <a:endParaRPr lang="sv-SE" sz="8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088400"/>
                  </a:ext>
                </a:extLst>
              </a:tr>
              <a:tr h="110718">
                <a:tc>
                  <a:txBody>
                    <a:bodyPr/>
                    <a:lstStyle/>
                    <a:p>
                      <a:pPr algn="l" fontAlgn="b"/>
                      <a:r>
                        <a:rPr lang="sv-SE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36" marR="5536" marT="55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36" marR="5536" marT="55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36" marR="5536" marT="55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36" marR="5536" marT="553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sv-SE" sz="1050" b="1" i="0" u="none" strike="noStrike" dirty="0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Antal tävlingar: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sv-S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32</a:t>
                      </a:r>
                    </a:p>
                  </a:txBody>
                  <a:tcPr marL="5536" marR="5536" marT="55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512810"/>
                  </a:ext>
                </a:extLst>
              </a:tr>
              <a:tr h="116254">
                <a:tc>
                  <a:txBody>
                    <a:bodyPr/>
                    <a:lstStyle/>
                    <a:p>
                      <a:pPr algn="l" fontAlgn="b"/>
                      <a:r>
                        <a:rPr lang="sv-SE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36" marR="5536" marT="553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36" marR="5536" marT="55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36" marR="5536" marT="55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36" marR="5536" marT="553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182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867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7CF-AEB4-402B-A942-7E8D3848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499824"/>
            <a:ext cx="8331200" cy="1143000"/>
          </a:xfrm>
        </p:spPr>
        <p:txBody>
          <a:bodyPr/>
          <a:lstStyle/>
          <a:p>
            <a:r>
              <a:rPr lang="sv-SE" dirty="0"/>
              <a:t>Genomgång av den gångna säsongen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47E51-01FA-4300-994D-E2A37A3C1DD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1BCC4-E716-4E42-82CC-3D262C337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EA67721-5C48-42E6-8093-C77AF1B90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5A04CA6-E804-4068-9AEB-CE05800C829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F9C144-3F4E-4482-8B80-E896E641361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123ED42-9A06-4DA1-8151-2F0FB95C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006D17-22FE-4EE9-9C29-3832ABE8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F3FF46-3DD8-4D39-9A30-34977121756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15E1495-5C6B-454E-B376-61FE79E406E5}"/>
              </a:ext>
            </a:extLst>
          </p:cNvPr>
          <p:cNvSpPr txBox="1">
            <a:spLocks/>
          </p:cNvSpPr>
          <p:nvPr/>
        </p:nvSpPr>
        <p:spPr bwMode="auto">
          <a:xfrm>
            <a:off x="3006671" y="1371681"/>
            <a:ext cx="8270928" cy="147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ct val="110000"/>
              </a:lnSpc>
              <a:spcBef>
                <a:spcPct val="20000"/>
              </a:spcBef>
              <a:spcAft>
                <a:spcPct val="20000"/>
              </a:spcAft>
              <a:buChar char="•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None/>
            </a:pPr>
            <a:r>
              <a:rPr lang="sv-SE" sz="1800" u="sng" kern="0" dirty="0"/>
              <a:t>Tävling ENL – FIS: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sv-SE" sz="1800" kern="0" dirty="0"/>
              <a:t>Andreas </a:t>
            </a:r>
            <a:r>
              <a:rPr lang="sv-SE" sz="1800" kern="0" dirty="0" err="1"/>
              <a:t>Wessung</a:t>
            </a:r>
            <a:r>
              <a:rPr lang="sv-SE" sz="1800" kern="0" dirty="0"/>
              <a:t>, Mora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sv-SE" sz="1800" kern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7EE197-EBE2-4861-91C7-7E7390B22F50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9382249-FFA6-4258-BC61-4D618AED8A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DBBEFB6-D4E5-47CA-A84C-83286A93B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743881"/>
              </p:ext>
            </p:extLst>
          </p:nvPr>
        </p:nvGraphicFramePr>
        <p:xfrm>
          <a:off x="2955689" y="2486025"/>
          <a:ext cx="8331200" cy="2876550"/>
        </p:xfrm>
        <a:graphic>
          <a:graphicData uri="http://schemas.openxmlformats.org/drawingml/2006/table">
            <a:tbl>
              <a:tblPr/>
              <a:tblGrid>
                <a:gridCol w="1620310">
                  <a:extLst>
                    <a:ext uri="{9D8B030D-6E8A-4147-A177-3AD203B41FA5}">
                      <a16:colId xmlns:a16="http://schemas.microsoft.com/office/drawing/2014/main" val="2514468974"/>
                    </a:ext>
                  </a:extLst>
                </a:gridCol>
                <a:gridCol w="1735135">
                  <a:extLst>
                    <a:ext uri="{9D8B030D-6E8A-4147-A177-3AD203B41FA5}">
                      <a16:colId xmlns:a16="http://schemas.microsoft.com/office/drawing/2014/main" val="356296596"/>
                    </a:ext>
                  </a:extLst>
                </a:gridCol>
                <a:gridCol w="1224801">
                  <a:extLst>
                    <a:ext uri="{9D8B030D-6E8A-4147-A177-3AD203B41FA5}">
                      <a16:colId xmlns:a16="http://schemas.microsoft.com/office/drawing/2014/main" val="3162566714"/>
                    </a:ext>
                  </a:extLst>
                </a:gridCol>
                <a:gridCol w="1212043">
                  <a:extLst>
                    <a:ext uri="{9D8B030D-6E8A-4147-A177-3AD203B41FA5}">
                      <a16:colId xmlns:a16="http://schemas.microsoft.com/office/drawing/2014/main" val="231639317"/>
                    </a:ext>
                  </a:extLst>
                </a:gridCol>
                <a:gridCol w="1173768">
                  <a:extLst>
                    <a:ext uri="{9D8B030D-6E8A-4147-A177-3AD203B41FA5}">
                      <a16:colId xmlns:a16="http://schemas.microsoft.com/office/drawing/2014/main" val="2053254953"/>
                    </a:ext>
                  </a:extLst>
                </a:gridCol>
                <a:gridCol w="727226">
                  <a:extLst>
                    <a:ext uri="{9D8B030D-6E8A-4147-A177-3AD203B41FA5}">
                      <a16:colId xmlns:a16="http://schemas.microsoft.com/office/drawing/2014/main" val="2722148989"/>
                    </a:ext>
                  </a:extLst>
                </a:gridCol>
                <a:gridCol w="637917">
                  <a:extLst>
                    <a:ext uri="{9D8B030D-6E8A-4147-A177-3AD203B41FA5}">
                      <a16:colId xmlns:a16="http://schemas.microsoft.com/office/drawing/2014/main" val="280394154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Datum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Evenemang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Arrangör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Geografiskt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Evenemangstyp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Resultat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2622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7"/>
                        </a:rPr>
                        <a:t>Bjursås IK ENL SL 1 Dam</a:t>
                      </a:r>
                      <a:endParaRPr lang="nl-NL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Bjursås IK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8"/>
                        </a:rPr>
                        <a:t>Resultat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8852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l-NL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Bjursås IK ENL SL 2 Dam</a:t>
                      </a:r>
                      <a:endParaRPr lang="nl-NL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Bjursås IK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Resultat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1126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2022-01-15 2022-01-16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Falun ENL SL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Falun Alpin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Resultat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4028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2"/>
                        </a:rPr>
                        <a:t>Bjursås IK ENL SL 1Herr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Bjursås IK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3"/>
                        </a:rPr>
                        <a:t>Resultat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1253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4"/>
                        </a:rPr>
                        <a:t>Bjursås IK ENL SL 2 Herr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Bjursås IK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5"/>
                        </a:rPr>
                        <a:t>Resultat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3808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2022-01-22 2022-01-23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6"/>
                        </a:rPr>
                        <a:t>FIS Kläppen Sälen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Sälens IF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6"/>
                        </a:rPr>
                        <a:t>Resultat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2552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2022-01-29 2022-01-30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7"/>
                        </a:rPr>
                        <a:t>FIS SL Gopshus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Mora AK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7"/>
                        </a:rPr>
                        <a:t>Resultat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0524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2022-02-19 2022-02-20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8"/>
                        </a:rPr>
                        <a:t>Borlänge International 2022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IFK Borlänge Alpin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Inställt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7969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2022-04-05 2022-04-06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9"/>
                        </a:rPr>
                        <a:t>Mr &amp; Mrs Ski Funtastic GS</a:t>
                      </a:r>
                      <a:endParaRPr lang="en-US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Sälens IF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9"/>
                        </a:rPr>
                        <a:t>Resultat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7260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2022-04-07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0"/>
                        </a:rPr>
                        <a:t>Mr Ski Funtastic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Malungs SLK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1"/>
                        </a:rPr>
                        <a:t>Resultat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73456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2022-04-08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2"/>
                        </a:rPr>
                        <a:t>Miss Ski Funtastic</a:t>
                      </a:r>
                      <a:endParaRPr lang="sv-SE" sz="11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Malungs SLK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Internationell (FIS)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FIS Sverige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23"/>
                        </a:rPr>
                        <a:t>Resultat</a:t>
                      </a:r>
                      <a:r>
                        <a:rPr lang="sv-SE" sz="11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917768"/>
                  </a:ext>
                </a:extLst>
              </a:tr>
              <a:tr h="190500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sv-SE" sz="1100" b="1" i="0" u="none" strike="noStrike" dirty="0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Arrangemang / Tävlingar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424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sv-SE" sz="11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Genomförda: </a:t>
                      </a:r>
                      <a:br>
                        <a:rPr lang="sv-SE" sz="11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sv-SE" sz="1100" b="1" i="0" u="none" strike="noStrike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Inställda: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v-SE" sz="1100" b="1" i="0" u="none" strike="noStrike" dirty="0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6  /  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17046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v-SE" sz="1100" b="1" i="0" u="none" strike="noStrike" dirty="0">
                          <a:solidFill>
                            <a:srgbClr val="113344"/>
                          </a:solidFill>
                          <a:effectLst/>
                          <a:latin typeface="Arial" panose="020B0604020202020204" pitchFamily="34" charset="0"/>
                        </a:rPr>
                        <a:t>1   /   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31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059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/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30AE10-C619-4E40-85C6-B3430A9C010C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8C6E7D-0EF8-47DF-BC61-E20A3BB9E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59531E1E-7892-40E3-96D4-2073EE4F2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DF37F4B-0A57-462C-B6CB-BBB4710FE891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70F5DB-7C13-45C3-8B8B-42FA2B885A4C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F982B305-4046-41CF-8710-3B299EA2F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3ACB2B1-8308-4E28-B5CE-DB286BE90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DDD9DB-7B4B-4090-993B-476FBDBA2752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FCA04AE-12EF-43E7-9CE8-31B1C406BBA1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D28AA24-5D8E-45A1-A1A7-60289CB8CD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926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07835-8582-4A9C-8CBF-56F45483A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Val av AK-funktionärer för kommande år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B1E91-2318-4377-B3EB-050CDFA73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b="1" u="sng" dirty="0"/>
              <a:t>Valberedningens förslag:</a:t>
            </a:r>
          </a:p>
          <a:p>
            <a:pPr marL="0" indent="0">
              <a:buNone/>
            </a:pPr>
            <a:endParaRPr lang="sv-SE" b="1" u="sng" dirty="0"/>
          </a:p>
          <a:p>
            <a:pPr marL="0" indent="0">
              <a:buNone/>
            </a:pPr>
            <a:r>
              <a:rPr lang="sv-SE" dirty="0"/>
              <a:t>Ordförande	Vakant – ingen kandidat 				1 år</a:t>
            </a:r>
          </a:p>
          <a:p>
            <a:pPr marL="0" indent="0">
              <a:buNone/>
            </a:pPr>
            <a:r>
              <a:rPr lang="sv-SE" dirty="0"/>
              <a:t>Ledamot		Vakant – ingen kandidat 			 	1 år</a:t>
            </a:r>
          </a:p>
          <a:p>
            <a:pPr marL="0" indent="0">
              <a:buNone/>
            </a:pPr>
            <a:r>
              <a:rPr lang="sv-SE" dirty="0"/>
              <a:t>Ledamot		Andreas </a:t>
            </a:r>
            <a:r>
              <a:rPr lang="sv-SE" dirty="0" err="1"/>
              <a:t>Wessung</a:t>
            </a:r>
            <a:r>
              <a:rPr lang="sv-SE" dirty="0"/>
              <a:t>, Mora 		Omval	 	2 år</a:t>
            </a:r>
          </a:p>
          <a:p>
            <a:pPr marL="0" indent="0">
              <a:buNone/>
            </a:pPr>
            <a:r>
              <a:rPr lang="sv-SE" dirty="0"/>
              <a:t>Ledamot 	Henrik Pettersson, Falun		Nyval		2 år</a:t>
            </a:r>
          </a:p>
          <a:p>
            <a:pPr marL="0" indent="0">
              <a:buNone/>
            </a:pPr>
            <a:r>
              <a:rPr lang="sv-SE" dirty="0"/>
              <a:t>Ledamot 	Thor Kruse </a:t>
            </a:r>
            <a:r>
              <a:rPr lang="sv-SE" dirty="0" err="1"/>
              <a:t>Een</a:t>
            </a:r>
            <a:r>
              <a:rPr lang="sv-SE" dirty="0"/>
              <a:t>, Sälen		Nyval 		2 år</a:t>
            </a:r>
          </a:p>
          <a:p>
            <a:pPr marL="0" indent="0">
              <a:buNone/>
            </a:pPr>
            <a:r>
              <a:rPr lang="sv-SE" dirty="0"/>
              <a:t>Ledamot 	Alexander Norling, Leksand	Fyllnadsval	1 år</a:t>
            </a:r>
          </a:p>
          <a:p>
            <a:pPr marL="0" indent="0">
              <a:buNone/>
            </a:pPr>
            <a:r>
              <a:rPr lang="sv-SE" dirty="0"/>
              <a:t>Ledamot 	Björn Rinstad, Falun		Kvarstår 	1 år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CCE3DE-BEEC-4AFF-9BF9-B94CAD67E1F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B8F45-2C90-4EDE-A052-FBB5824E6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AED38BA3-7FD8-4C25-90DD-8233E0279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BED341E-6DDC-4C07-B07E-41B95D820FC4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9ECC4E6-B3AF-402E-913C-1F1F411876A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80803B8-6175-4AFD-B128-0E55ED9F6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409A2B6-771F-4CFE-AB7C-E117D3D04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BB5865-3C3F-4657-A550-E4D28EBE6D12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D19F1D9-0A63-4504-8507-37875B887E6C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E2556A-B65C-4B10-A6CD-0830FAE60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/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7482CF-FC14-4CF5-82C0-F9CA693EF9C6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85A81E-8DBB-4EDC-A902-95834D431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D070017-D49D-463C-88F9-2B0568ED3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82D4FE0-BC38-48F9-847B-F0626A4376CC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9CC7BEA-E6BA-47C7-B5A8-ABEF8D1CF323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4C64B1ED-7423-4AE8-A462-2A8181004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7738EC4-8476-4A0C-AC72-71599ADF7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E3A724-5826-41FA-9EB2-6ECD7A1E7FC4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B1EFD8F-3E42-44F2-867C-32FB991F69E0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09D1764-F7E6-4F92-A290-2F03277DD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49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07835-8582-4A9C-8CBF-56F45483A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685800"/>
            <a:ext cx="8331200" cy="1143000"/>
          </a:xfrm>
        </p:spPr>
        <p:txBody>
          <a:bodyPr/>
          <a:lstStyle/>
          <a:p>
            <a:r>
              <a:rPr lang="sv-SE" dirty="0"/>
              <a:t>Val av valberedning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B1E91-2318-4377-B3EB-050CDFA73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6400" y="1981200"/>
            <a:ext cx="8331200" cy="2753532"/>
          </a:xfrm>
        </p:spPr>
        <p:txBody>
          <a:bodyPr/>
          <a:lstStyle/>
          <a:p>
            <a:pPr marL="0" indent="0">
              <a:buNone/>
            </a:pPr>
            <a:r>
              <a:rPr lang="sv-SE" b="1" u="sng" dirty="0"/>
              <a:t>Valberedning</a:t>
            </a:r>
            <a:r>
              <a:rPr lang="en-US" b="1" u="sng" dirty="0"/>
              <a:t>: </a:t>
            </a:r>
          </a:p>
          <a:p>
            <a:pPr marL="0" indent="0">
              <a:buNone/>
            </a:pPr>
            <a:br>
              <a:rPr lang="en-US" b="1" dirty="0"/>
            </a:br>
            <a:r>
              <a:rPr lang="sv-SE" dirty="0"/>
              <a:t>Ordförande</a:t>
            </a:r>
            <a:r>
              <a:rPr lang="en-US" dirty="0"/>
              <a:t>: ?	</a:t>
            </a:r>
          </a:p>
          <a:p>
            <a:pPr marL="0" indent="0">
              <a:buNone/>
            </a:pPr>
            <a:r>
              <a:rPr lang="sv-SE" dirty="0"/>
              <a:t>Suppleant</a:t>
            </a:r>
            <a:r>
              <a:rPr lang="en-US" dirty="0"/>
              <a:t> 1: ?	</a:t>
            </a:r>
          </a:p>
          <a:p>
            <a:pPr marL="0" indent="0">
              <a:buNone/>
            </a:pPr>
            <a:r>
              <a:rPr lang="sv-SE" dirty="0"/>
              <a:t>Suppleant</a:t>
            </a:r>
            <a:r>
              <a:rPr lang="en-US" dirty="0"/>
              <a:t> 2: ?</a:t>
            </a:r>
            <a:r>
              <a:rPr lang="en-US" b="1" dirty="0"/>
              <a:t>	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AD0F6F-0267-4AD0-B6A1-D3042789D93A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16010B-4824-4A46-8419-57DFD359D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EFD87ECF-464B-42EB-9393-E1B215716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CA09DC6-C88D-43B1-94DF-54A0C4763751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A9DAC66-6725-4730-B089-DBE46515A99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A53903DD-A49C-4F1C-B1A3-CD47C3518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CB7C289-DC5C-429A-ABCB-14E43317F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985FD1E-DB6D-4C7D-8956-403348180E39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EEFC893-6282-489C-9809-17EC7D052BC6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19A6DB-FC2D-4AB3-B149-4FA9EDC6DB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707E346-A5DA-499C-BA8B-E11348E40218}"/>
              </a:ext>
            </a:extLst>
          </p:cNvPr>
          <p:cNvSpPr txBox="1"/>
          <p:nvPr/>
        </p:nvSpPr>
        <p:spPr>
          <a:xfrm>
            <a:off x="2907655" y="4976919"/>
            <a:ext cx="8630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dirty="0"/>
              <a:t>Vi behöver i detta möte välja en ny </a:t>
            </a:r>
            <a:r>
              <a:rPr lang="sv-SE" sz="1800" b="1" dirty="0"/>
              <a:t>valberedning!</a:t>
            </a:r>
          </a:p>
          <a:p>
            <a:r>
              <a:rPr lang="sv-SE" sz="1800" dirty="0"/>
              <a:t>För att vår demokratiska ideella miljö ska fungera så måste en valberedning finnas. </a:t>
            </a:r>
          </a:p>
        </p:txBody>
      </p:sp>
    </p:spTree>
    <p:extLst>
      <p:ext uri="{BB962C8B-B14F-4D97-AF65-F5344CB8AC3E}">
        <p14:creationId xmlns:p14="http://schemas.microsoft.com/office/powerpoint/2010/main" val="22938065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/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534BE1-F3E4-4D56-B5D7-5AE66BC141EA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F2AB3C-9FCF-4A9A-B12F-69A4F0663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AC81087-59E7-4888-9170-A67EE62B8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04FE19D-B218-41C2-BEDD-63EAF9541BC9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F1AD75-D6BD-4F7F-965B-8EA78CC0E5FF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829DAB3-3E28-43F3-B4C5-41D326CDC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5052A39-0464-41F5-9A37-29E420F43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9FF8F1C-A755-4E93-9542-1BFD23E8C9BF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560D687-E7C5-40FC-BF30-8366792DE3A6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766567-19EC-45B7-97B4-047524E7C9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33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DFB53-C80F-4C5C-B89D-84EB1C7A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Genomgång av planering för kommande säsong</a:t>
            </a:r>
            <a:br>
              <a:rPr lang="sv-SE" dirty="0"/>
            </a:br>
            <a:r>
              <a:rPr lang="sv-SE" dirty="0"/>
              <a:t>Alpina kommittén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348DC-2534-4562-B456-D5D97F2C7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u="sng" dirty="0"/>
              <a:t>Utbildning:</a:t>
            </a:r>
          </a:p>
          <a:p>
            <a:pPr marL="0" indent="0">
              <a:buNone/>
            </a:pPr>
            <a:r>
              <a:rPr lang="en-US" dirty="0"/>
              <a:t>Björn Rinstad, Falun</a:t>
            </a:r>
            <a:endParaRPr lang="sv-S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920DE4-BBB2-45A1-A6D5-A8FFC0E721FC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3E2808-379E-42F2-AEE5-F76026FAD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072D42C3-D209-4EB7-9C34-AAFCC8223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23A7310-A5ED-41B2-8CC4-09FFA24DD622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1E4041D-C266-4117-A070-95CB65681E17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1" name="Picture 1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FFDE8690-430A-446F-9DC4-F4E6B33ED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ADDEDC5-2B97-4D0B-889D-4B7597115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CE8C5C0-B0F6-43BA-843B-826FBFD80999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4" name="textruta 3">
            <a:extLst>
              <a:ext uri="{FF2B5EF4-FFF2-40B4-BE49-F238E27FC236}">
                <a16:creationId xmlns:a16="http://schemas.microsoft.com/office/drawing/2014/main" id="{F61EB6A5-8373-454F-B9B7-5B31885D4CF5}"/>
              </a:ext>
            </a:extLst>
          </p:cNvPr>
          <p:cNvSpPr txBox="1"/>
          <p:nvPr/>
        </p:nvSpPr>
        <p:spPr>
          <a:xfrm flipH="1">
            <a:off x="2895418" y="2828835"/>
            <a:ext cx="8331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>
                <a:latin typeface="+mn-lt"/>
              </a:rPr>
              <a:t>Digitalisering ger möjligheter</a:t>
            </a:r>
          </a:p>
          <a:p>
            <a:endParaRPr lang="sv-SE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>
                <a:latin typeface="+mn-lt"/>
              </a:rPr>
              <a:t>Utbildning för vem? Mer fokus på föräldrar?</a:t>
            </a:r>
          </a:p>
          <a:p>
            <a:endParaRPr lang="sv-SE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>
                <a:latin typeface="+mn-lt"/>
              </a:rPr>
              <a:t>Vem utbildar?</a:t>
            </a:r>
          </a:p>
          <a:p>
            <a:endParaRPr lang="sv-SE" sz="1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>
                <a:latin typeface="+mn-lt"/>
              </a:rPr>
              <a:t>Läger: </a:t>
            </a:r>
            <a:r>
              <a:rPr lang="sv-SE" sz="1800" dirty="0" err="1">
                <a:latin typeface="+mn-lt"/>
              </a:rPr>
              <a:t>Train</a:t>
            </a:r>
            <a:r>
              <a:rPr lang="sv-SE" sz="1800" dirty="0">
                <a:latin typeface="+mn-lt"/>
              </a:rPr>
              <a:t> the </a:t>
            </a:r>
            <a:r>
              <a:rPr lang="sv-SE" sz="1800" dirty="0" err="1">
                <a:latin typeface="+mn-lt"/>
              </a:rPr>
              <a:t>trainers</a:t>
            </a:r>
            <a:endParaRPr lang="sv-SE" sz="1800" dirty="0">
              <a:latin typeface="+mn-lt"/>
            </a:endParaRP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5EC70C-A8BD-489C-9E15-08732EF1796E}"/>
              </a:ext>
            </a:extLst>
          </p:cNvPr>
          <p:cNvSpPr/>
          <p:nvPr/>
        </p:nvSpPr>
        <p:spPr bwMode="auto">
          <a:xfrm>
            <a:off x="2851688" y="5407673"/>
            <a:ext cx="8425912" cy="84589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3600" b="1" i="0" u="none" strike="noStrike" cap="none" normalizeH="0" baseline="0" dirty="0">
                <a:ln>
                  <a:noFill/>
                </a:ln>
                <a:solidFill>
                  <a:srgbClr val="FCF004"/>
                </a:solidFill>
                <a:latin typeface="Arial" charset="0"/>
                <a:ea typeface="ＭＳ Ｐゴシック" pitchFamily="16" charset="-128"/>
              </a:rPr>
              <a:t>Vad önskas från klubbarna?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A45161-86C4-4581-822E-BE7BA35659D8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C3B67ED-22C7-4FDD-9D60-D13E3B6D4C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621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7CF-AEB4-402B-A942-7E8D3848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594360"/>
            <a:ext cx="8331200" cy="1143000"/>
          </a:xfrm>
        </p:spPr>
        <p:txBody>
          <a:bodyPr/>
          <a:lstStyle/>
          <a:p>
            <a:br>
              <a:rPr lang="sv-SE" u="sng" dirty="0"/>
            </a:br>
            <a:r>
              <a:rPr lang="sv-SE" dirty="0"/>
              <a:t>Genomgång av planering för kommande säsong</a:t>
            </a:r>
            <a:br>
              <a:rPr lang="sv-SE" u="sng" dirty="0"/>
            </a:br>
            <a:r>
              <a:rPr lang="sv-SE" dirty="0"/>
              <a:t>Träningsplan - Innehåll</a:t>
            </a:r>
            <a:br>
              <a:rPr lang="sv-SE" u="sng" dirty="0"/>
            </a:br>
            <a:endParaRPr lang="sv-SE" u="sng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47E51-01FA-4300-994D-E2A37A3C1DD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1BCC4-E716-4E42-82CC-3D262C337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EA67721-5C48-42E6-8093-C77AF1B90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5A04CA6-E804-4068-9AEB-CE05800C829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F9C144-3F4E-4482-8B80-E896E641361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123ED42-9A06-4DA1-8151-2F0FB95C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006D17-22FE-4EE9-9C29-3832ABE8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F3FF46-3DD8-4D39-9A30-34977121756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0FA6C59-F284-46E3-8C2D-39E2BC081C11}"/>
              </a:ext>
            </a:extLst>
          </p:cNvPr>
          <p:cNvSpPr txBox="1">
            <a:spLocks/>
          </p:cNvSpPr>
          <p:nvPr/>
        </p:nvSpPr>
        <p:spPr bwMode="auto">
          <a:xfrm>
            <a:off x="2946400" y="1866247"/>
            <a:ext cx="833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sv-SE" sz="2000" kern="0" dirty="0"/>
              <a:t>Sammanfattning och syfte</a:t>
            </a:r>
            <a:br>
              <a:rPr lang="sv-SE" sz="2000" kern="0" dirty="0"/>
            </a:br>
            <a:endParaRPr lang="sv-SE" sz="2000" kern="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115250-56F4-4D83-8A56-1612D61F84D6}"/>
              </a:ext>
            </a:extLst>
          </p:cNvPr>
          <p:cNvSpPr txBox="1">
            <a:spLocks/>
          </p:cNvSpPr>
          <p:nvPr/>
        </p:nvSpPr>
        <p:spPr bwMode="auto">
          <a:xfrm>
            <a:off x="2946400" y="2628247"/>
            <a:ext cx="833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sv-SE" sz="2000" kern="0" dirty="0"/>
              <a:t>Översikt Träningsplan 2022-2023</a:t>
            </a:r>
            <a:br>
              <a:rPr lang="sv-SE" sz="2000" kern="0" dirty="0"/>
            </a:br>
            <a:endParaRPr lang="sv-SE" sz="2000" kern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7ACF28B-F6A6-4D75-9A35-B9623D974E47}"/>
              </a:ext>
            </a:extLst>
          </p:cNvPr>
          <p:cNvSpPr txBox="1">
            <a:spLocks/>
          </p:cNvSpPr>
          <p:nvPr/>
        </p:nvSpPr>
        <p:spPr bwMode="auto">
          <a:xfrm>
            <a:off x="2946400" y="3466447"/>
            <a:ext cx="833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sv-SE" sz="2000" kern="0" dirty="0"/>
              <a:t>Fokuseringspunkter vid samlingar</a:t>
            </a:r>
            <a:br>
              <a:rPr lang="sv-SE" sz="2000" kern="0" dirty="0"/>
            </a:br>
            <a:endParaRPr lang="sv-SE" sz="2000" kern="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6736AED-DFF4-4195-BF3E-193C35E41111}"/>
              </a:ext>
            </a:extLst>
          </p:cNvPr>
          <p:cNvSpPr txBox="1">
            <a:spLocks/>
          </p:cNvSpPr>
          <p:nvPr/>
        </p:nvSpPr>
        <p:spPr bwMode="auto">
          <a:xfrm>
            <a:off x="2946400" y="4283626"/>
            <a:ext cx="8331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sv-SE" sz="2000" kern="0" dirty="0"/>
              <a:t>Hur går läger och träningarna till?</a:t>
            </a:r>
            <a:br>
              <a:rPr lang="sv-SE" sz="2000" kern="0" dirty="0"/>
            </a:br>
            <a:endParaRPr lang="sv-SE" sz="2000" kern="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0FC037E-C5ED-4D7B-87A3-3073EEBEE5B3}"/>
              </a:ext>
            </a:extLst>
          </p:cNvPr>
          <p:cNvSpPr txBox="1">
            <a:spLocks/>
          </p:cNvSpPr>
          <p:nvPr/>
        </p:nvSpPr>
        <p:spPr bwMode="auto">
          <a:xfrm>
            <a:off x="2946400" y="5066647"/>
            <a:ext cx="857504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16" charset="-128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sv-SE" sz="2000" kern="0" dirty="0"/>
              <a:t>Frågor om träning? - Kontaktuppgifter</a:t>
            </a:r>
            <a:br>
              <a:rPr lang="sv-SE" sz="2000" kern="0" dirty="0"/>
            </a:br>
            <a:endParaRPr lang="sv-SE" sz="2000" kern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653DBD-101F-4481-AFA2-1497E563D75C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4D2DDA5-D356-463B-93EA-4DF9F689B4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69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7CF-AEB4-402B-A942-7E8D3848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594360"/>
            <a:ext cx="8331200" cy="1143000"/>
          </a:xfrm>
        </p:spPr>
        <p:txBody>
          <a:bodyPr/>
          <a:lstStyle/>
          <a:p>
            <a:r>
              <a:rPr lang="sv-SE" dirty="0"/>
              <a:t>Distriktsträning – Sammanfattning och syfte</a:t>
            </a:r>
            <a:br>
              <a:rPr lang="sv-SE" dirty="0"/>
            </a:br>
            <a:endParaRPr lang="sv-S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47E51-01FA-4300-994D-E2A37A3C1DD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1BCC4-E716-4E42-82CC-3D262C337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EA67721-5C48-42E6-8093-C77AF1B90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5A04CA6-E804-4068-9AEB-CE05800C829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F9C144-3F4E-4482-8B80-E896E641361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123ED42-9A06-4DA1-8151-2F0FB95C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006D17-22FE-4EE9-9C29-3832ABE8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F3FF46-3DD8-4D39-9A30-34977121756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3" name="textruta 2"/>
          <p:cNvSpPr txBox="1"/>
          <p:nvPr/>
        </p:nvSpPr>
        <p:spPr>
          <a:xfrm>
            <a:off x="2946400" y="1255446"/>
            <a:ext cx="8406108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05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 err="1"/>
              <a:t>Fys</a:t>
            </a:r>
            <a:r>
              <a:rPr lang="sv-SE" sz="1400" dirty="0"/>
              <a:t>- och barmarksaktiviteter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U16 - 4 dagar inklusive en testdag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U12/U14 - 2 dagar inklusive en testdag</a:t>
            </a:r>
            <a:br>
              <a:rPr lang="sv-SE" sz="1400" dirty="0"/>
            </a:b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Snöträning försäsong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U12/U14 - 6-7 träningsdagar 12-14 pass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U16 - 12 träningsdagar, 24 pass</a:t>
            </a:r>
            <a:br>
              <a:rPr lang="sv-SE" sz="1400" dirty="0"/>
            </a:b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Mängden försäsongdagar är dimensionerad med hänsyn till klubbarnas önskemål att även kunna genomföra egna läger och träningar.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Vår bedömning är att denna träningsmängd på försäsong motsvarar ca 30-60 % av den totala försäsongen för genomsnittet bland dalaåkarna.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endParaRPr lang="sv-SE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sv-SE" sz="1400" dirty="0" err="1"/>
              <a:t>DSF’s</a:t>
            </a:r>
            <a:r>
              <a:rPr lang="sv-SE" sz="1400" dirty="0"/>
              <a:t> träning skall verka som ett komplement till den egna klubbens verksamhet.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sv-SE" sz="1400" dirty="0"/>
              <a:t>Möjlighet till försäsongsträning för klubbar som inte själva har denna möjlighet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sv-SE" sz="1400" dirty="0"/>
              <a:t>Utökning av försäsongsträning för de klubbar som delvis bedriver försäsongsträning</a:t>
            </a:r>
          </a:p>
          <a:p>
            <a:r>
              <a:rPr lang="sv-SE" sz="1400" dirty="0"/>
              <a:t> 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3 huvudfaktorer som driver syftet för distriksträning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sv-SE" sz="1400" dirty="0"/>
              <a:t>Skapa gemenskap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sv-SE" sz="1400" dirty="0"/>
              <a:t>Kunskapsspridning mellan tränare och ledare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sv-SE" sz="1400" dirty="0"/>
              <a:t>Sparring för ökad inspiration och motivation</a:t>
            </a:r>
          </a:p>
          <a:p>
            <a:pPr lvl="1"/>
            <a:endParaRPr lang="sv-SE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sv-SE" sz="1400" dirty="0"/>
              <a:t> DSF skall även verka för att stärka samarbeten mellan klubbarna</a:t>
            </a:r>
            <a:endParaRPr lang="sv-SE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5CBD3D-C0D2-448E-9410-84F82F31D661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60E767-1AA9-42C8-81D5-CF74BFDE05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39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7CF-AEB4-402B-A942-7E8D3848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594360"/>
            <a:ext cx="8331200" cy="1143000"/>
          </a:xfrm>
        </p:spPr>
        <p:txBody>
          <a:bodyPr/>
          <a:lstStyle/>
          <a:p>
            <a:r>
              <a:rPr lang="sv-SE" dirty="0"/>
              <a:t>Distriktsträning - Översikt träningsplan 2022-2023</a:t>
            </a:r>
            <a:br>
              <a:rPr lang="sv-SE" dirty="0"/>
            </a:br>
            <a:endParaRPr lang="sv-S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47E51-01FA-4300-994D-E2A37A3C1DD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1BCC4-E716-4E42-82CC-3D262C337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EA67721-5C48-42E6-8093-C77AF1B90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5A04CA6-E804-4068-9AEB-CE05800C829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F9C144-3F4E-4482-8B80-E896E641361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123ED42-9A06-4DA1-8151-2F0FB95C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006D17-22FE-4EE9-9C29-3832ABE8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F3FF46-3DD8-4D39-9A30-34977121756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3" name="textruta 2"/>
          <p:cNvSpPr txBox="1"/>
          <p:nvPr/>
        </p:nvSpPr>
        <p:spPr>
          <a:xfrm>
            <a:off x="2946401" y="1048236"/>
            <a:ext cx="8331199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Barmark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Barmarksläger Kumla 27-28 aug, Träning + </a:t>
            </a:r>
            <a:r>
              <a:rPr lang="sv-SE" sz="1400" dirty="0" err="1"/>
              <a:t>Teambuilding</a:t>
            </a:r>
            <a:r>
              <a:rPr lang="sv-SE" sz="1400" dirty="0"/>
              <a:t>, (Regionsläger U16) 2 </a:t>
            </a:r>
            <a:r>
              <a:rPr lang="sv-SE" sz="1400" dirty="0" err="1"/>
              <a:t>dgr</a:t>
            </a: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 err="1"/>
              <a:t>Fys</a:t>
            </a:r>
            <a:r>
              <a:rPr lang="sv-SE" sz="1400" dirty="0"/>
              <a:t> och aktivitetshelg Sälen 1-2 okt 2 (Distrikt U12-U16) 2 </a:t>
            </a:r>
            <a:r>
              <a:rPr lang="sv-SE" sz="1400" dirty="0" err="1"/>
              <a:t>dgr</a:t>
            </a:r>
            <a:endParaRPr lang="sv-SE" sz="14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sv-SE" sz="1400" dirty="0" err="1"/>
              <a:t>Fystester</a:t>
            </a:r>
            <a:r>
              <a:rPr lang="sv-SE" sz="1400" dirty="0"/>
              <a:t> </a:t>
            </a:r>
            <a:r>
              <a:rPr lang="sv-SE" sz="1400" dirty="0" err="1"/>
              <a:t>Ironman</a:t>
            </a:r>
            <a:r>
              <a:rPr lang="sv-SE" sz="1400" dirty="0"/>
              <a:t>, Sälen Lördag 1 okt (U16)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sv-SE" sz="1400" dirty="0"/>
              <a:t>Teamövning - Cykelorientering, Sälen Lördag 1 okt (U12-U14)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sv-SE" sz="1400" dirty="0"/>
              <a:t>Prova på </a:t>
            </a:r>
            <a:r>
              <a:rPr lang="sv-SE" sz="1400" dirty="0" err="1"/>
              <a:t>Fystester</a:t>
            </a:r>
            <a:r>
              <a:rPr lang="sv-SE" sz="1400" dirty="0"/>
              <a:t>/Utbildning </a:t>
            </a:r>
            <a:r>
              <a:rPr lang="sv-SE" sz="1400" dirty="0" err="1"/>
              <a:t>Ironman</a:t>
            </a:r>
            <a:r>
              <a:rPr lang="sv-SE" sz="1400" dirty="0"/>
              <a:t>, Sälen Söndag 2 okt (U12-U14)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sv-SE" sz="1400" dirty="0"/>
              <a:t>Teamövning - Cykelorientering, Sälen Söndag 2 okt (U16)</a:t>
            </a:r>
            <a:br>
              <a:rPr lang="sv-SE" sz="1400" dirty="0"/>
            </a:b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Snöträning försäsong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SL Oslo 10-11 sep (</a:t>
            </a:r>
            <a:r>
              <a:rPr lang="sv-SE" sz="1400" dirty="0" err="1"/>
              <a:t>Distriktsläger</a:t>
            </a:r>
            <a:r>
              <a:rPr lang="sv-SE" sz="1400" dirty="0"/>
              <a:t> U12-U16) 2 </a:t>
            </a:r>
            <a:r>
              <a:rPr lang="sv-SE" sz="1400" dirty="0" err="1"/>
              <a:t>dgr</a:t>
            </a:r>
            <a:r>
              <a:rPr lang="sv-SE" sz="1400" dirty="0"/>
              <a:t>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GS/SL </a:t>
            </a:r>
            <a:r>
              <a:rPr lang="sv-SE" sz="1400" dirty="0" err="1"/>
              <a:t>Juvass</a:t>
            </a:r>
            <a:r>
              <a:rPr lang="sv-SE" sz="1400" dirty="0"/>
              <a:t> 13(14)-16 okt (</a:t>
            </a:r>
            <a:r>
              <a:rPr lang="sv-SE" sz="1400" dirty="0" err="1"/>
              <a:t>Distriktsläger</a:t>
            </a:r>
            <a:r>
              <a:rPr lang="sv-SE" sz="1400" dirty="0"/>
              <a:t> U12-16) 3-4 </a:t>
            </a:r>
            <a:r>
              <a:rPr lang="sv-SE" sz="1400" dirty="0" err="1"/>
              <a:t>dgr</a:t>
            </a: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GS Trysil 2-4 dec (Regionsläger U16) 3 </a:t>
            </a:r>
            <a:r>
              <a:rPr lang="sv-SE" sz="1400" dirty="0" err="1"/>
              <a:t>dgr</a:t>
            </a: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GS Trysil 16-18 dec (Regionsläger U16) 3 </a:t>
            </a:r>
            <a:r>
              <a:rPr lang="sv-SE" sz="1400" dirty="0" err="1"/>
              <a:t>dgr</a:t>
            </a: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GS Sälen 17 dec (Distriktsträningsdag U12-14) 1 </a:t>
            </a:r>
            <a:r>
              <a:rPr lang="sv-SE" sz="1400" dirty="0" err="1"/>
              <a:t>dgr</a:t>
            </a:r>
            <a:br>
              <a:rPr lang="sv-SE" sz="1400" dirty="0"/>
            </a:b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Fartträning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Funäsdalen v4 i samband med USM-kval SG och DH (Region U16) 4 </a:t>
            </a:r>
            <a:r>
              <a:rPr lang="sv-SE" sz="1400" dirty="0" err="1"/>
              <a:t>dgr</a:t>
            </a:r>
            <a:endParaRPr lang="sv-SE" sz="1400" dirty="0"/>
          </a:p>
          <a:p>
            <a:r>
              <a:rPr lang="sv-SE" sz="1400" dirty="0"/>
              <a:t> 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 err="1"/>
              <a:t>Vårläger</a:t>
            </a:r>
            <a:r>
              <a:rPr lang="sv-SE" sz="1400" dirty="0"/>
              <a:t> (Region) 2 </a:t>
            </a:r>
            <a:r>
              <a:rPr lang="sv-SE" sz="1400" dirty="0" err="1"/>
              <a:t>dgr</a:t>
            </a: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Om möjlig helg finns i stomprogram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Tid och plats bestäms senare under säsong </a:t>
            </a:r>
            <a:br>
              <a:rPr lang="sv-SE" sz="1400" dirty="0"/>
            </a:br>
            <a:r>
              <a:rPr lang="sv-SE" sz="1400" dirty="0"/>
              <a:t>(Skall även vara en brygga mellan U14:2 - U16)</a:t>
            </a:r>
          </a:p>
          <a:p>
            <a:r>
              <a:rPr lang="sv-SE" sz="1100" dirty="0"/>
              <a:t> </a:t>
            </a:r>
            <a:r>
              <a:rPr lang="sv-SE" sz="1400" dirty="0"/>
              <a:t> </a:t>
            </a:r>
            <a:endParaRPr lang="sv-SE" sz="1100" dirty="0"/>
          </a:p>
          <a:p>
            <a:r>
              <a:rPr lang="sv-SE" sz="1400" dirty="0"/>
              <a:t>       Inbjudan administreras via Facebookgrupp Dalarnas Alpina Läger eller Alpint Region 3.</a:t>
            </a:r>
            <a:endParaRPr lang="sv-SE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DD3845-A8C1-4CC1-95B8-81820ED6CDBC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668E0B5-CA12-405F-8EF4-10C5B80FC8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919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7CF-AEB4-402B-A942-7E8D3848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594360"/>
            <a:ext cx="8331200" cy="1143000"/>
          </a:xfrm>
        </p:spPr>
        <p:txBody>
          <a:bodyPr/>
          <a:lstStyle/>
          <a:p>
            <a:r>
              <a:rPr lang="sv-SE" dirty="0"/>
              <a:t>Distriksträning – Fokuseringspunkter vid samlingar</a:t>
            </a:r>
            <a:br>
              <a:rPr lang="sv-SE" dirty="0"/>
            </a:br>
            <a:endParaRPr lang="sv-S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47E51-01FA-4300-994D-E2A37A3C1DD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1BCC4-E716-4E42-82CC-3D262C337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EA67721-5C48-42E6-8093-C77AF1B90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5A04CA6-E804-4068-9AEB-CE05800C829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F9C144-3F4E-4482-8B80-E896E641361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123ED42-9A06-4DA1-8151-2F0FB95C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006D17-22FE-4EE9-9C29-3832ABE8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F3FF46-3DD8-4D39-9A30-34977121756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3" name="textruta 2"/>
          <p:cNvSpPr txBox="1"/>
          <p:nvPr/>
        </p:nvSpPr>
        <p:spPr>
          <a:xfrm>
            <a:off x="2946401" y="1133475"/>
            <a:ext cx="9155836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8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Barmark- och </a:t>
            </a:r>
            <a:r>
              <a:rPr lang="sv-SE" sz="1400" dirty="0" err="1"/>
              <a:t>fysläger</a:t>
            </a: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U12/U14 - Att utbilda tränare och föräldrar i allsidig träning och </a:t>
            </a:r>
            <a:r>
              <a:rPr lang="sv-SE" sz="1400" dirty="0" err="1"/>
              <a:t>fystester</a:t>
            </a:r>
            <a:r>
              <a:rPr lang="sv-SE" sz="1400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U16 - Att höja respektive individs kunskaper kring förberedande fysisk träning</a:t>
            </a:r>
            <a:br>
              <a:rPr lang="sv-SE" sz="1400" dirty="0"/>
            </a:b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Snöträning SL Oslo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Övningar samt bana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U12/U14 - Inspirationsläger och träna svängteknikens grunder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U16 - Träna grunder samt test/justering av setup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Snöträning GS/SL </a:t>
            </a:r>
            <a:r>
              <a:rPr lang="sv-SE" sz="1400" dirty="0" err="1"/>
              <a:t>Juvass</a:t>
            </a: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Övningar samt bana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U12/U14 - Inspirationsläger och fortsättning av svängteknikens grunder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U16 - Fortsättning träning grunder samt fokus ingång sväng och position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Snöträning GS Trysil/Sälen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U12/U14 - Fokus ingång sväng och position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U16 - Fokus ingång sväng och rörelser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Fartträning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Fokus på individuell utveckling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Planera ditt åk - ökad kontroll skapar trygghet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Hoppteknik</a:t>
            </a:r>
          </a:p>
          <a:p>
            <a:r>
              <a:rPr lang="sv-SE" sz="1400" dirty="0"/>
              <a:t> 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 err="1"/>
              <a:t>Vårläger</a:t>
            </a:r>
            <a:r>
              <a:rPr lang="sv-SE" sz="1400" dirty="0"/>
              <a:t> (Region)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Gemenskap och sparring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668B8B-20DA-4FB7-8749-7CE38CDC15E4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8E6D26D-B060-4D0F-9139-F2C7D46FD5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7944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7CF-AEB4-402B-A942-7E8D3848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594360"/>
            <a:ext cx="8331200" cy="1143000"/>
          </a:xfrm>
        </p:spPr>
        <p:txBody>
          <a:bodyPr/>
          <a:lstStyle/>
          <a:p>
            <a:r>
              <a:rPr lang="sv-SE" dirty="0"/>
              <a:t>Distriksträning – Hur går läger och träningarna till?</a:t>
            </a:r>
            <a:br>
              <a:rPr lang="sv-SE" dirty="0"/>
            </a:br>
            <a:endParaRPr lang="sv-S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47E51-01FA-4300-994D-E2A37A3C1DD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1BCC4-E716-4E42-82CC-3D262C337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EA67721-5C48-42E6-8093-C77AF1B90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5A04CA6-E804-4068-9AEB-CE05800C829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F9C144-3F4E-4482-8B80-E896E641361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123ED42-9A06-4DA1-8151-2F0FB95C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006D17-22FE-4EE9-9C29-3832ABE8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F3FF46-3DD8-4D39-9A30-34977121756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3" name="textruta 2"/>
          <p:cNvSpPr txBox="1"/>
          <p:nvPr/>
        </p:nvSpPr>
        <p:spPr>
          <a:xfrm>
            <a:off x="2946401" y="1102995"/>
            <a:ext cx="915583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Lägren planeras och bokas av ditrikstränaren/träningsansvariga i den alpina kommittén.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Resa och boende hanteras av deltagarna själva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Vid vissa läger reserveras boenden, information om detta finns då i aktuell inbjudan.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Liftkort köper deltagarna själva.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Vid försäsongsläger (t o m okt) genomförs alltid något typ av fysisk aktivitet (träningskläder).</a:t>
            </a:r>
          </a:p>
          <a:p>
            <a:pPr lvl="1"/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Träningspassen på snö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Varje läger har oftast fokus på en särskild disciplin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Under läger 1 och 2 utövas tekniska övningar samt banåkning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Vid varje läger jobbar vi ofta med 2-3 olika fokuseringspunkter, vilka kan skilja per åkare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Träningsdagarna genomförs med två pass per dag, 2-2,5 timmar per pass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Inåkning med styrd friåkning sker på samtliga pass</a:t>
            </a:r>
          </a:p>
          <a:p>
            <a:pPr lvl="1"/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Tränare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Distriktstränaren är ansvarig tränare för U16 men också behjälplig för U12/U14 tränare.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U12/U14 har utsedda ledare/tränare från deltagarklubbar vid respektive läger.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/>
              <a:t>Kommunikation från tränare under och efter träning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Feedback och instruktioner ges både direkt till åkare eller till åkarens tränare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Hur feedback hanteras beror på åkares klubbs egna förutsättningar på plats, dvs närvarande ledare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sv-SE" sz="1400" dirty="0" err="1"/>
              <a:t>Train</a:t>
            </a:r>
            <a:r>
              <a:rPr lang="sv-SE" sz="1400" dirty="0"/>
              <a:t> the </a:t>
            </a:r>
            <a:r>
              <a:rPr lang="sv-SE" sz="1400" dirty="0" err="1"/>
              <a:t>trainer</a:t>
            </a:r>
            <a:endParaRPr lang="sv-SE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Utöver gemenskap och kvalitativ träning är lägrens syfte även att sprida kunskap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400" dirty="0"/>
              <a:t>Vi ser därför att lägren skall ha en hög närvaro från deltagarklubbarnas tränare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2D9B6E-96E2-4A9D-B0DD-6475E64A527A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29B902C-5057-4416-9E89-4CE697132D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229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27CF-AEB4-402B-A942-7E8D3848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594360"/>
            <a:ext cx="8331200" cy="1143000"/>
          </a:xfrm>
        </p:spPr>
        <p:txBody>
          <a:bodyPr/>
          <a:lstStyle/>
          <a:p>
            <a:r>
              <a:rPr lang="sv-SE" dirty="0"/>
              <a:t>Frågor om träning?</a:t>
            </a:r>
            <a:br>
              <a:rPr lang="sv-SE" dirty="0"/>
            </a:br>
            <a:r>
              <a:rPr lang="sv-SE" dirty="0"/>
              <a:t>Kontaktuppgifter: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B47E51-01FA-4300-994D-E2A37A3C1DD1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1BCC4-E716-4E42-82CC-3D262C337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6EA67721-5C48-42E6-8093-C77AF1B90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5A04CA6-E804-4068-9AEB-CE05800C829A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F9C144-3F4E-4482-8B80-E896E6413614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123ED42-9A06-4DA1-8151-2F0FB95C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6006D17-22FE-4EE9-9C29-3832ABE84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F3FF46-3DD8-4D39-9A30-34977121756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3" name="textruta 2"/>
          <p:cNvSpPr txBox="1"/>
          <p:nvPr/>
        </p:nvSpPr>
        <p:spPr>
          <a:xfrm>
            <a:off x="2946400" y="1510180"/>
            <a:ext cx="91558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800" dirty="0"/>
          </a:p>
          <a:p>
            <a:pPr lvl="0"/>
            <a:r>
              <a:rPr lang="sv-SE" sz="1800" dirty="0"/>
              <a:t>Distriktstränare Dalarnas Skidförbund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endParaRPr lang="sv-SE" sz="1800" dirty="0"/>
          </a:p>
          <a:p>
            <a:pPr lvl="0"/>
            <a:r>
              <a:rPr lang="sv-SE" sz="1800" dirty="0"/>
              <a:t>Fredrik Karelius</a:t>
            </a:r>
          </a:p>
          <a:p>
            <a:pPr lvl="0"/>
            <a:r>
              <a:rPr lang="sv-SE" sz="1800" dirty="0"/>
              <a:t>073-644 66 03</a:t>
            </a:r>
          </a:p>
          <a:p>
            <a:pPr lvl="0"/>
            <a:r>
              <a:rPr lang="sv-SE" sz="1800" dirty="0">
                <a:hlinkClick r:id="rId6"/>
              </a:rPr>
              <a:t>fredrik.karelius@gmail.com</a:t>
            </a:r>
            <a:endParaRPr lang="sv-SE" sz="1800" dirty="0"/>
          </a:p>
          <a:p>
            <a:pPr lvl="0"/>
            <a:endParaRPr lang="sv-SE" sz="1800" dirty="0"/>
          </a:p>
          <a:p>
            <a:pPr lvl="0"/>
            <a:endParaRPr lang="sv-SE" sz="1800" dirty="0"/>
          </a:p>
          <a:p>
            <a:pPr lvl="0"/>
            <a:r>
              <a:rPr lang="sv-SE" sz="1800" dirty="0"/>
              <a:t>Träningsansvarig Dalarnas AK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endParaRPr lang="sv-SE" sz="1800" dirty="0"/>
          </a:p>
          <a:p>
            <a:pPr lvl="0"/>
            <a:r>
              <a:rPr lang="sv-SE" sz="1800" dirty="0"/>
              <a:t>XXXX XXXXXXXXXX</a:t>
            </a:r>
          </a:p>
          <a:p>
            <a:pPr lvl="0"/>
            <a:r>
              <a:rPr lang="sv-SE" sz="1800" dirty="0"/>
              <a:t>07X-XXX XX </a:t>
            </a:r>
            <a:r>
              <a:rPr lang="sv-SE" sz="1800" dirty="0" err="1"/>
              <a:t>XX</a:t>
            </a:r>
            <a:endParaRPr lang="sv-SE" sz="1800" dirty="0"/>
          </a:p>
          <a:p>
            <a:pPr lvl="0"/>
            <a:r>
              <a:rPr lang="sv-SE" sz="1800" dirty="0"/>
              <a:t>xxx.xxx@xxx.com</a:t>
            </a:r>
            <a:br>
              <a:rPr lang="sv-SE" sz="1800" dirty="0"/>
            </a:br>
            <a:endParaRPr lang="sv-SE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86FD85-D884-49EC-BF05-65238841C642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8920CBB-83E9-4475-A7A9-C743D1EF35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155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7CC49-F194-4888-A866-8982C62AE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685800"/>
            <a:ext cx="8331200" cy="1143000"/>
          </a:xfrm>
        </p:spPr>
        <p:txBody>
          <a:bodyPr/>
          <a:lstStyle/>
          <a:p>
            <a:r>
              <a:rPr lang="sv-SE" dirty="0"/>
              <a:t>Genomgång av planering för kommande säsong</a:t>
            </a:r>
            <a:br>
              <a:rPr lang="sv-SE" dirty="0"/>
            </a:br>
            <a:r>
              <a:rPr lang="sv-SE" dirty="0"/>
              <a:t>Tävlingar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9A25-D780-4290-823E-0AE7931D5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399" y="1981200"/>
            <a:ext cx="8331201" cy="4876800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689A49-616B-4E1E-8D5F-45982E267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FFF76162-6664-405E-BFDF-0CEFD2200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F39B242-C284-4067-A387-1CE45ACC0C20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14CAFB-C8BD-4E75-A90A-8FB8DE7CB94F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8" name="Picture 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12D4C7C-E773-42B0-89D7-A273881FC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1A35D46-91B6-4BE2-8498-5CD3AA597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B365F3-3E55-48C4-ABDD-49E874E8FBA0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E530C2F-3B35-4D6E-8B73-BBE0D7EEA1F6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66C78F-8F60-43F3-9FAB-78997D8A5F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CA11D77-2C7A-478D-B9F2-6196087FB5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7325" y="2025690"/>
            <a:ext cx="8331201" cy="391354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F827C85-4CBE-42D9-A99E-CA47269FDF2F}"/>
              </a:ext>
            </a:extLst>
          </p:cNvPr>
          <p:cNvSpPr/>
          <p:nvPr/>
        </p:nvSpPr>
        <p:spPr bwMode="auto">
          <a:xfrm>
            <a:off x="2927325" y="6230320"/>
            <a:ext cx="8350275" cy="41845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b="1" i="0" u="none" strike="noStrike" cap="none" normalizeH="0" baseline="0" dirty="0">
                <a:ln>
                  <a:noFill/>
                </a:ln>
                <a:solidFill>
                  <a:srgbClr val="FCF004"/>
                </a:solidFill>
                <a:latin typeface="Arial" charset="0"/>
                <a:ea typeface="ＭＳ Ｐゴシック" pitchFamily="16" charset="-128"/>
              </a:rPr>
              <a:t>Anmäl er redan nu! Vänta inte!</a:t>
            </a:r>
          </a:p>
        </p:txBody>
      </p:sp>
    </p:spTree>
    <p:extLst>
      <p:ext uri="{BB962C8B-B14F-4D97-AF65-F5344CB8AC3E}">
        <p14:creationId xmlns:p14="http://schemas.microsoft.com/office/powerpoint/2010/main" val="35027719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7CC49-F194-4888-A866-8982C62AE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685800"/>
            <a:ext cx="8331200" cy="1143000"/>
          </a:xfrm>
        </p:spPr>
        <p:txBody>
          <a:bodyPr/>
          <a:lstStyle/>
          <a:p>
            <a:r>
              <a:rPr lang="sv-SE" dirty="0"/>
              <a:t>Genomgång av planering för kommande säsong</a:t>
            </a:r>
            <a:br>
              <a:rPr lang="sv-SE" dirty="0"/>
            </a:br>
            <a:r>
              <a:rPr lang="sv-SE" dirty="0"/>
              <a:t>Tävlingar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9A25-D780-4290-823E-0AE7931D5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399" y="1981200"/>
            <a:ext cx="8331201" cy="4876800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v-SE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v-SE" sz="1600" dirty="0"/>
              <a:t>Tävlingskommitté om 2-3 representanter utses vid vårting</a:t>
            </a:r>
          </a:p>
          <a:p>
            <a:pPr lvl="1">
              <a:spcBef>
                <a:spcPts val="0"/>
              </a:spcBef>
            </a:pPr>
            <a:r>
              <a:rPr lang="sv-SE" dirty="0"/>
              <a:t>En representant från Dalarnas AK samt 1-2 från distriktsklubbar</a:t>
            </a:r>
          </a:p>
          <a:p>
            <a:pPr lvl="1">
              <a:spcBef>
                <a:spcPts val="0"/>
              </a:spcBef>
            </a:pPr>
            <a:endParaRPr lang="sv-SE" sz="500" dirty="0"/>
          </a:p>
          <a:p>
            <a:r>
              <a:rPr lang="sv-SE" sz="1600" dirty="0"/>
              <a:t>Tävlingskommitténs uppgift är att upprätta tävlingsprogram och samordna Distriktets MVC/LVC och USM tävlingar samt Dalacupen</a:t>
            </a:r>
          </a:p>
          <a:p>
            <a:r>
              <a:rPr lang="sv-SE" sz="1600" dirty="0"/>
              <a:t>Förslag till tävlingsprogram presenteras vid vårting, samt uppdateringar på hemsidan - </a:t>
            </a:r>
            <a:r>
              <a:rPr lang="en-US" sz="1600" dirty="0">
                <a:solidFill>
                  <a:srgbClr val="0070C0"/>
                </a:solidFill>
              </a:rPr>
              <a:t>www.skidor.com/dalarna</a:t>
            </a:r>
            <a:endParaRPr lang="sv-SE" sz="1600" dirty="0"/>
          </a:p>
          <a:p>
            <a:r>
              <a:rPr lang="sv-SE" sz="1600" dirty="0"/>
              <a:t>Färdigt tävlingsprogram beslutas vid höstting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689A49-616B-4E1E-8D5F-45982E267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FFF76162-6664-405E-BFDF-0CEFD2200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F39B242-C284-4067-A387-1CE45ACC0C20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14CAFB-C8BD-4E75-A90A-8FB8DE7CB94F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8" name="Picture 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12D4C7C-E773-42B0-89D7-A273881FC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1A35D46-91B6-4BE2-8498-5CD3AA597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B365F3-3E55-48C4-ABDD-49E874E8FBA0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C31DA34-146E-454A-9D17-31DA00C840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538" y="1859082"/>
            <a:ext cx="6337897" cy="206521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E530C2F-3B35-4D6E-8B73-BBE0D7EEA1F6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66C78F-8F60-43F3-9FAB-78997D8A5F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604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7CC49-F194-4888-A866-8982C62AE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538687"/>
            <a:ext cx="8331200" cy="1143000"/>
          </a:xfrm>
        </p:spPr>
        <p:txBody>
          <a:bodyPr/>
          <a:lstStyle/>
          <a:p>
            <a:r>
              <a:rPr lang="sv-SE" dirty="0"/>
              <a:t>Genomgång av planering för kommande säsong</a:t>
            </a:r>
            <a:br>
              <a:rPr lang="sv-SE" dirty="0"/>
            </a:br>
            <a:r>
              <a:rPr lang="sv-SE" dirty="0"/>
              <a:t>MVC &amp; LVC-finaler säsongen 2022-2023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9A25-D780-4290-823E-0AE7931D5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399" y="1428952"/>
            <a:ext cx="8331201" cy="4318861"/>
          </a:xfrm>
        </p:spPr>
        <p:txBody>
          <a:bodyPr/>
          <a:lstStyle/>
          <a:p>
            <a:pPr marL="0" indent="0">
              <a:buNone/>
            </a:pPr>
            <a:br>
              <a:rPr lang="sv-SE" dirty="0"/>
            </a:br>
            <a:endParaRPr lang="sv-SE" dirty="0"/>
          </a:p>
          <a:p>
            <a:endParaRPr lang="sv-S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689A49-616B-4E1E-8D5F-45982E267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FFF76162-6664-405E-BFDF-0CEFD2200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F39B242-C284-4067-A387-1CE45ACC0C20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14CAFB-C8BD-4E75-A90A-8FB8DE7CB94F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8" name="Picture 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12D4C7C-E773-42B0-89D7-A273881FC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1A35D46-91B6-4BE2-8498-5CD3AA597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B365F3-3E55-48C4-ABDD-49E874E8FBA0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graphicFrame>
        <p:nvGraphicFramePr>
          <p:cNvPr id="15" name="Table 5">
            <a:extLst>
              <a:ext uri="{FF2B5EF4-FFF2-40B4-BE49-F238E27FC236}">
                <a16:creationId xmlns:a16="http://schemas.microsoft.com/office/drawing/2014/main" id="{81F7CEAB-417C-414A-A07E-57F4843A9D26}"/>
              </a:ext>
            </a:extLst>
          </p:cNvPr>
          <p:cNvGraphicFramePr>
            <a:graphicFrameLocks/>
          </p:cNvGraphicFramePr>
          <p:nvPr/>
        </p:nvGraphicFramePr>
        <p:xfrm>
          <a:off x="2946396" y="1640930"/>
          <a:ext cx="8331201" cy="1029116"/>
        </p:xfrm>
        <a:graphic>
          <a:graphicData uri="http://schemas.openxmlformats.org/drawingml/2006/table">
            <a:tbl>
              <a:tblPr firstRow="1" bandRow="1"/>
              <a:tblGrid>
                <a:gridCol w="1028919">
                  <a:extLst>
                    <a:ext uri="{9D8B030D-6E8A-4147-A177-3AD203B41FA5}">
                      <a16:colId xmlns:a16="http://schemas.microsoft.com/office/drawing/2014/main" val="781347624"/>
                    </a:ext>
                  </a:extLst>
                </a:gridCol>
                <a:gridCol w="3432411">
                  <a:extLst>
                    <a:ext uri="{9D8B030D-6E8A-4147-A177-3AD203B41FA5}">
                      <a16:colId xmlns:a16="http://schemas.microsoft.com/office/drawing/2014/main" val="1371944106"/>
                    </a:ext>
                  </a:extLst>
                </a:gridCol>
                <a:gridCol w="1791333">
                  <a:extLst>
                    <a:ext uri="{9D8B030D-6E8A-4147-A177-3AD203B41FA5}">
                      <a16:colId xmlns:a16="http://schemas.microsoft.com/office/drawing/2014/main" val="4051242379"/>
                    </a:ext>
                  </a:extLst>
                </a:gridCol>
                <a:gridCol w="2078538">
                  <a:extLst>
                    <a:ext uri="{9D8B030D-6E8A-4147-A177-3AD203B41FA5}">
                      <a16:colId xmlns:a16="http://schemas.microsoft.com/office/drawing/2014/main" val="249779783"/>
                    </a:ext>
                  </a:extLst>
                </a:gridCol>
              </a:tblGrid>
              <a:tr h="4056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ＭＳ Ｐゴシック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ＭＳ Ｐゴシック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ＭＳ Ｐゴシック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ＭＳ Ｐゴシック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ＭＳ Ｐゴシック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ＭＳ Ｐゴシック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ＭＳ Ｐゴシック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ＭＳ Ｐゴシック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l" fontAlgn="b"/>
                      <a:r>
                        <a:rPr lang="sv-SE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 Datum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Tävling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Arrangör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Klasser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049217"/>
                  </a:ext>
                </a:extLst>
              </a:tr>
              <a:tr h="311726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?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Regionsfinalen</a:t>
                      </a:r>
                    </a:p>
                  </a:txBody>
                  <a:tcPr marL="4784" marR="4784" marT="4784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sv-SE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Värmland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U11 – U12</a:t>
                      </a:r>
                    </a:p>
                  </a:txBody>
                  <a:tcPr marL="4784" marR="4784" marT="4784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503176"/>
                  </a:ext>
                </a:extLst>
              </a:tr>
              <a:tr h="311726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?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Svealandsfinalen</a:t>
                      </a:r>
                    </a:p>
                  </a:txBody>
                  <a:tcPr marL="4784" marR="4784" marT="4784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Stockholm</a:t>
                      </a:r>
                    </a:p>
                  </a:txBody>
                  <a:tcPr marL="4784" marR="4784" marT="4784" marB="0" anchor="b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U13 – U14</a:t>
                      </a:r>
                    </a:p>
                  </a:txBody>
                  <a:tcPr marL="4784" marR="4784" marT="4784" marB="0" anchor="b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829643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1D8957E0-EE12-40B8-AFF4-F04C4DBF254C}"/>
              </a:ext>
            </a:extLst>
          </p:cNvPr>
          <p:cNvSpPr/>
          <p:nvPr/>
        </p:nvSpPr>
        <p:spPr>
          <a:xfrm>
            <a:off x="2884405" y="3588382"/>
            <a:ext cx="839319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Vi utgår sedan tidigare diskussion och tycker av några olika anledningar att U12:s final ska arrangeras i någon av anläggningarna i region 3.</a:t>
            </a:r>
          </a:p>
          <a:p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Vi önskar att Svealandsfinalen (U14) arrangeras i någon av anläggningarna i Svealand.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Detta är viktiga signaler av olika anledningar men inte minst </a:t>
            </a:r>
            <a:r>
              <a:rPr lang="sv-SE" sz="1600" dirty="0" err="1"/>
              <a:t>pga</a:t>
            </a:r>
            <a:r>
              <a:rPr lang="sv-SE" sz="1600" dirty="0"/>
              <a:t> avstånd/miljö, </a:t>
            </a:r>
            <a:r>
              <a:rPr lang="sv-SE" sz="1600" dirty="0" err="1"/>
              <a:t>payback</a:t>
            </a:r>
            <a:r>
              <a:rPr lang="sv-SE" sz="1600" dirty="0"/>
              <a:t> till de anläggningar som stöttar oss i vårt område, restid (jobb, skola, ekonomi) mm.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71D22B-B88E-45D1-A65F-1E99C81B2CD0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75A118-C8C7-4894-8A11-AD5BDA702A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383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7CC49-F194-4888-A866-8982C62AE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538687"/>
            <a:ext cx="8331200" cy="1143000"/>
          </a:xfrm>
        </p:spPr>
        <p:txBody>
          <a:bodyPr/>
          <a:lstStyle/>
          <a:p>
            <a:r>
              <a:rPr lang="sv-SE" dirty="0"/>
              <a:t>Genomgång av planering för kommande säsong</a:t>
            </a:r>
            <a:br>
              <a:rPr lang="sv-SE" dirty="0"/>
            </a:br>
            <a:r>
              <a:rPr lang="sv-SE" dirty="0"/>
              <a:t>USM-final säsongen 2022-2023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689A49-616B-4E1E-8D5F-45982E267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FFF76162-6664-405E-BFDF-0CEFD2200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F39B242-C284-4067-A387-1CE45ACC0C20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14CAFB-C8BD-4E75-A90A-8FB8DE7CB94F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8" name="Picture 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12D4C7C-E773-42B0-89D7-A273881FC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1A35D46-91B6-4BE2-8498-5CD3AA597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B365F3-3E55-48C4-ABDD-49E874E8FBA0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85F6247-D147-4CFA-8068-3F855FD87A24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2CD37F-E0EB-43CB-91C2-20BB934DB8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A5E373E0-732E-489D-A77C-B6BAF6E1A924}"/>
              </a:ext>
            </a:extLst>
          </p:cNvPr>
          <p:cNvSpPr/>
          <p:nvPr/>
        </p:nvSpPr>
        <p:spPr>
          <a:xfrm>
            <a:off x="2946398" y="2091286"/>
            <a:ext cx="83621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600" dirty="0">
                <a:latin typeface="+mn-lt"/>
              </a:rPr>
              <a:t>Ej klart!</a:t>
            </a:r>
          </a:p>
          <a:p>
            <a:endParaRPr lang="sv-SE" sz="1600" b="0" i="0" dirty="0">
              <a:solidFill>
                <a:srgbClr val="000000"/>
              </a:solidFill>
              <a:effectLst/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+mn-lt"/>
              </a:rPr>
              <a:t>Svenska Skidförbundet Alpint </a:t>
            </a:r>
            <a:r>
              <a:rPr lang="sv-SE" sz="1600" b="0" i="0" dirty="0">
                <a:solidFill>
                  <a:srgbClr val="000000"/>
                </a:solidFill>
                <a:effectLst/>
                <a:latin typeface="+mn-lt"/>
              </a:rPr>
              <a:t>saknar arrangörer till USM och Only16</a:t>
            </a:r>
          </a:p>
          <a:p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36125710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7CC49-F194-4888-A866-8982C62AE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538687"/>
            <a:ext cx="8331200" cy="1143000"/>
          </a:xfrm>
        </p:spPr>
        <p:txBody>
          <a:bodyPr/>
          <a:lstStyle/>
          <a:p>
            <a:r>
              <a:rPr lang="sv-SE" dirty="0"/>
              <a:t>Tävlingsansökningar säsongen 2022-2023</a:t>
            </a:r>
            <a:br>
              <a:rPr lang="sv-SE" dirty="0"/>
            </a:b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9A25-D780-4290-823E-0AE7931D5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399" y="1428952"/>
            <a:ext cx="8331201" cy="4318861"/>
          </a:xfrm>
        </p:spPr>
        <p:txBody>
          <a:bodyPr/>
          <a:lstStyle/>
          <a:p>
            <a:pPr marL="0" indent="0">
              <a:buNone/>
            </a:pPr>
            <a:br>
              <a:rPr lang="sv-SE" dirty="0"/>
            </a:br>
            <a:endParaRPr lang="sv-SE" dirty="0"/>
          </a:p>
          <a:p>
            <a:endParaRPr lang="sv-S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689A49-616B-4E1E-8D5F-45982E267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FFF76162-6664-405E-BFDF-0CEFD2200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F39B242-C284-4067-A387-1CE45ACC0C20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14CAFB-C8BD-4E75-A90A-8FB8DE7CB94F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8" name="Picture 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12D4C7C-E773-42B0-89D7-A273881FC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1A35D46-91B6-4BE2-8498-5CD3AA597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6B365F3-3E55-48C4-ABDD-49E874E8FBA0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72DFE63-AAFD-4043-B9FA-663307DD0FA0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F17529-A9D3-4FF4-BD04-06092C2EA4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AD5609AA-2EC2-4E07-BDBE-669AC94A2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276754"/>
              </p:ext>
            </p:extLst>
          </p:nvPr>
        </p:nvGraphicFramePr>
        <p:xfrm>
          <a:off x="2946398" y="1528405"/>
          <a:ext cx="8331201" cy="3436432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888820">
                  <a:extLst>
                    <a:ext uri="{9D8B030D-6E8A-4147-A177-3AD203B41FA5}">
                      <a16:colId xmlns:a16="http://schemas.microsoft.com/office/drawing/2014/main" val="3756273584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1605837199"/>
                    </a:ext>
                  </a:extLst>
                </a:gridCol>
                <a:gridCol w="2005344">
                  <a:extLst>
                    <a:ext uri="{9D8B030D-6E8A-4147-A177-3AD203B41FA5}">
                      <a16:colId xmlns:a16="http://schemas.microsoft.com/office/drawing/2014/main" val="3994484137"/>
                    </a:ext>
                  </a:extLst>
                </a:gridCol>
                <a:gridCol w="1112808">
                  <a:extLst>
                    <a:ext uri="{9D8B030D-6E8A-4147-A177-3AD203B41FA5}">
                      <a16:colId xmlns:a16="http://schemas.microsoft.com/office/drawing/2014/main" val="810282323"/>
                    </a:ext>
                  </a:extLst>
                </a:gridCol>
                <a:gridCol w="1923690">
                  <a:extLst>
                    <a:ext uri="{9D8B030D-6E8A-4147-A177-3AD203B41FA5}">
                      <a16:colId xmlns:a16="http://schemas.microsoft.com/office/drawing/2014/main" val="62469866"/>
                    </a:ext>
                  </a:extLst>
                </a:gridCol>
                <a:gridCol w="966159">
                  <a:extLst>
                    <a:ext uri="{9D8B030D-6E8A-4147-A177-3AD203B41FA5}">
                      <a16:colId xmlns:a16="http://schemas.microsoft.com/office/drawing/2014/main" val="1479028610"/>
                    </a:ext>
                  </a:extLst>
                </a:gridCol>
                <a:gridCol w="951780">
                  <a:extLst>
                    <a:ext uri="{9D8B030D-6E8A-4147-A177-3AD203B41FA5}">
                      <a16:colId xmlns:a16="http://schemas.microsoft.com/office/drawing/2014/main" val="888066876"/>
                    </a:ext>
                  </a:extLst>
                </a:gridCol>
              </a:tblGrid>
              <a:tr h="247950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u="none" strike="noStrike" dirty="0">
                          <a:effectLst/>
                          <a:latin typeface="+mn-lt"/>
                        </a:rPr>
                        <a:t>Datum</a:t>
                      </a:r>
                      <a:endParaRPr lang="sv-SE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u="none" strike="noStrike" dirty="0">
                          <a:effectLst/>
                          <a:latin typeface="+mn-lt"/>
                        </a:rPr>
                        <a:t>Vecka </a:t>
                      </a:r>
                      <a:endParaRPr lang="sv-SE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u="none" strike="noStrike">
                          <a:effectLst/>
                          <a:latin typeface="+mn-lt"/>
                        </a:rPr>
                        <a:t>Tävling </a:t>
                      </a:r>
                      <a:endParaRPr lang="sv-SE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u="none" strike="noStrike">
                          <a:effectLst/>
                          <a:latin typeface="+mn-lt"/>
                        </a:rPr>
                        <a:t>Klubb</a:t>
                      </a:r>
                      <a:endParaRPr lang="sv-SE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u="none" strike="noStrike">
                          <a:effectLst/>
                          <a:latin typeface="+mn-lt"/>
                        </a:rPr>
                        <a:t>Disciplin</a:t>
                      </a:r>
                      <a:endParaRPr lang="sv-SE" sz="12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u="none" strike="noStrike" dirty="0">
                          <a:effectLst/>
                          <a:latin typeface="+mn-lt"/>
                        </a:rPr>
                        <a:t>Klass</a:t>
                      </a:r>
                      <a:endParaRPr lang="sv-SE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720396"/>
                  </a:ext>
                </a:extLst>
              </a:tr>
              <a:tr h="218830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21-22 jan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3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USM, LVC, Gopshusrennet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Mora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SG+GS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U10-U17+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extLst>
                  <a:ext uri="{0D108BD9-81ED-4DB2-BD59-A6C34878D82A}">
                    <a16:rowId xmlns:a16="http://schemas.microsoft.com/office/drawing/2014/main" val="3236939603"/>
                  </a:ext>
                </a:extLst>
              </a:tr>
              <a:tr h="241469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26-29 jan 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4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Leksand Ski Cup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Leksand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SL+DH+SG+Superkomb.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U10-U16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 dirty="0" err="1">
                          <a:effectLst/>
                          <a:latin typeface="+mn-lt"/>
                        </a:rPr>
                        <a:t>Dalacup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54865"/>
                  </a:ext>
                </a:extLst>
              </a:tr>
              <a:tr h="255482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4-5 feb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5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USM, LVC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Sälens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GS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U12-U16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extLst>
                  <a:ext uri="{0D108BD9-81ED-4DB2-BD59-A6C34878D82A}">
                    <a16:rowId xmlns:a16="http://schemas.microsoft.com/office/drawing/2014/main" val="3446818961"/>
                  </a:ext>
                </a:extLst>
              </a:tr>
              <a:tr h="226362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11 feb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6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LVC, Rättviksslalom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Rättvik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SL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U10-U14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532593"/>
                  </a:ext>
                </a:extLst>
              </a:tr>
              <a:tr h="240375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12 feb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6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LVC+U10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Bjursås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SL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U10-U14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extLst>
                  <a:ext uri="{0D108BD9-81ED-4DB2-BD59-A6C34878D82A}">
                    <a16:rowId xmlns:a16="http://schemas.microsoft.com/office/drawing/2014/main" val="1193572803"/>
                  </a:ext>
                </a:extLst>
              </a:tr>
              <a:tr h="228508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18-19 feb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7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LVC+Uvbergsträffen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Norrbärke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SL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U10-U17+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 dirty="0" err="1">
                          <a:effectLst/>
                          <a:latin typeface="+mn-lt"/>
                        </a:rPr>
                        <a:t>Dalacup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827916"/>
                  </a:ext>
                </a:extLst>
              </a:tr>
              <a:tr h="242521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25 feb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8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USM, LVC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Falun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SL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U12-U16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extLst>
                  <a:ext uri="{0D108BD9-81ED-4DB2-BD59-A6C34878D82A}">
                    <a16:rowId xmlns:a16="http://schemas.microsoft.com/office/drawing/2014/main" val="4263853077"/>
                  </a:ext>
                </a:extLst>
              </a:tr>
              <a:tr h="247907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11-12 mars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10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Gopshusparallellen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Mora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GS+PSG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U10-U17+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 dirty="0" err="1">
                          <a:effectLst/>
                          <a:latin typeface="+mn-lt"/>
                        </a:rPr>
                        <a:t>Dalacup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11663"/>
                  </a:ext>
                </a:extLst>
              </a:tr>
              <a:tr h="236040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18-19 mars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11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Fridatävling Himmelfjäll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Idre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GS+PSG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U10-U16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extLst>
                  <a:ext uri="{0D108BD9-81ED-4DB2-BD59-A6C34878D82A}">
                    <a16:rowId xmlns:a16="http://schemas.microsoft.com/office/drawing/2014/main" val="1469094734"/>
                  </a:ext>
                </a:extLst>
              </a:tr>
              <a:tr h="258679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25-26 mars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12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Kopparbragden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Falun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GS+SL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U10-U16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 dirty="0" err="1">
                          <a:effectLst/>
                          <a:latin typeface="+mn-lt"/>
                        </a:rPr>
                        <a:t>Dalacup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294366"/>
                  </a:ext>
                </a:extLst>
              </a:tr>
              <a:tr h="255439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1-2 april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13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Orsa Cup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Orsa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GS+SG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U10-U17+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Dalacup Final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extLst>
                  <a:ext uri="{0D108BD9-81ED-4DB2-BD59-A6C34878D82A}">
                    <a16:rowId xmlns:a16="http://schemas.microsoft.com/office/drawing/2014/main" val="1692761704"/>
                  </a:ext>
                </a:extLst>
              </a:tr>
              <a:tr h="260825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13-16 april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14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Skifun JR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Malung/Sälen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GS+SL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U12-U16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662450"/>
                  </a:ext>
                </a:extLst>
              </a:tr>
              <a:tr h="276045"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22-23 april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50" u="none" strike="noStrike" dirty="0">
                          <a:effectLst/>
                          <a:latin typeface="+mn-lt"/>
                        </a:rPr>
                        <a:t>15</a:t>
                      </a:r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Spring Speed Event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ASP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SG/DH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150" u="none" strike="noStrike">
                          <a:effectLst/>
                          <a:latin typeface="+mn-lt"/>
                        </a:rPr>
                        <a:t>U10-U16</a:t>
                      </a:r>
                      <a:endParaRPr lang="sv-SE" sz="115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v-SE" sz="11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35" marR="9135" marT="9135" marB="0" anchor="ctr"/>
                </a:tc>
                <a:extLst>
                  <a:ext uri="{0D108BD9-81ED-4DB2-BD59-A6C34878D82A}">
                    <a16:rowId xmlns:a16="http://schemas.microsoft.com/office/drawing/2014/main" val="3851815600"/>
                  </a:ext>
                </a:extLst>
              </a:tr>
            </a:tbl>
          </a:graphicData>
        </a:graphic>
      </p:graphicFrame>
      <p:sp>
        <p:nvSpPr>
          <p:cNvPr id="12" name="textruta 11">
            <a:extLst>
              <a:ext uri="{FF2B5EF4-FFF2-40B4-BE49-F238E27FC236}">
                <a16:creationId xmlns:a16="http://schemas.microsoft.com/office/drawing/2014/main" id="{1D242465-53DC-480F-8016-AD219A020672}"/>
              </a:ext>
            </a:extLst>
          </p:cNvPr>
          <p:cNvSpPr txBox="1"/>
          <p:nvPr/>
        </p:nvSpPr>
        <p:spPr>
          <a:xfrm>
            <a:off x="2946398" y="5163515"/>
            <a:ext cx="6118855" cy="1031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u="sng" dirty="0"/>
              <a:t>Lilla Dalacupen och Södra Dalacupen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600" dirty="0"/>
              <a:t>Förslag att öppna upp för deltagande för samtliga dalaklubbar.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600" dirty="0"/>
              <a:t>Cup-formen som tidigare norr och söder.</a:t>
            </a:r>
          </a:p>
        </p:txBody>
      </p:sp>
    </p:spTree>
    <p:extLst>
      <p:ext uri="{BB962C8B-B14F-4D97-AF65-F5344CB8AC3E}">
        <p14:creationId xmlns:p14="http://schemas.microsoft.com/office/powerpoint/2010/main" val="13392647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/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534BE1-F3E4-4D56-B5D7-5AE66BC141EA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F2AB3C-9FCF-4A9A-B12F-69A4F0663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AC81087-59E7-4888-9170-A67EE62B8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04FE19D-B218-41C2-BEDD-63EAF9541BC9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F1AD75-D6BD-4F7F-965B-8EA78CC0E5FF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829DAB3-3E28-43F3-B4C5-41D326CDC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5052A39-0464-41F5-9A37-29E420F43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9FF8F1C-A755-4E93-9542-1BFD23E8C9BF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404FA61-D5A6-4E41-9B64-DF24707635EA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0D9764-890E-4775-8B98-64EDB85164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231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5CB3B-474A-4B5F-9546-01E490D7D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Årsmöte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F29E0-F22C-4198-BF13-EE6928E27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62727"/>
            <a:ext cx="8331200" cy="38862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Mötets öppnande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Godkännande av utlysning av mötet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ordförande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mötets sekreterare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den gångna säsongen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AK-funktionärer för kommande år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Val av valberedning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Genomgång av planering för kommande säsong</a:t>
            </a:r>
          </a:p>
          <a:p>
            <a:pP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  Övriga frågor </a:t>
            </a:r>
          </a:p>
          <a:p>
            <a:pPr>
              <a:buFont typeface="+mj-lt"/>
              <a:buAutoNum type="arabicPeriod"/>
            </a:pPr>
            <a:r>
              <a:rPr lang="sv-SE" dirty="0"/>
              <a:t>  Mötet avslutas</a:t>
            </a:r>
          </a:p>
          <a:p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534BE1-F3E4-4D56-B5D7-5AE66BC141EA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F2AB3C-9FCF-4A9A-B12F-69A4F0663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9AC81087-59E7-4888-9170-A67EE62B8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04FE19D-B218-41C2-BEDD-63EAF9541BC9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F1AD75-D6BD-4F7F-965B-8EA78CC0E5FF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829DAB3-3E28-43F3-B4C5-41D326CDC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5052A39-0464-41F5-9A37-29E420F43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9FF8F1C-A755-4E93-9542-1BFD23E8C9BF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B4F1C1B-DBE9-4A87-90E1-63BA39B0BACA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6A0B0A-DC85-489B-B87C-D0F1D4B871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350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C8632-9182-462B-8C20-0330470DE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Inledning</a:t>
            </a:r>
            <a:br>
              <a:rPr lang="sv-SE" dirty="0"/>
            </a:br>
            <a:r>
              <a:rPr lang="sv-SE" dirty="0"/>
              <a:t>Agenda &amp;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0804C-4659-4450-A12C-1E40B4AB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pPr marL="0" indent="0">
              <a:lnSpc>
                <a:spcPct val="150000"/>
              </a:lnSpc>
              <a:buNone/>
            </a:pPr>
            <a:r>
              <a:rPr lang="sv-SE" dirty="0">
                <a:solidFill>
                  <a:schemeClr val="bg1">
                    <a:lumMod val="85000"/>
                  </a:schemeClr>
                </a:solidFill>
              </a:rPr>
              <a:t>13:00 - Inledning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13:15 - </a:t>
            </a:r>
            <a:r>
              <a:rPr lang="sv-SE" dirty="0">
                <a:solidFill>
                  <a:schemeClr val="bg1">
                    <a:lumMod val="85000"/>
                  </a:schemeClr>
                </a:solidFill>
              </a:rPr>
              <a:t>Årsmöte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sv-SE" dirty="0">
                <a:solidFill>
                  <a:schemeClr val="bg1">
                    <a:lumMod val="85000"/>
                  </a:schemeClr>
                </a:solidFill>
              </a:rPr>
              <a:t>alpina kommittén 2022 – 2023</a:t>
            </a:r>
          </a:p>
          <a:p>
            <a:pPr marL="457200" lvl="1" indent="0">
              <a:buNone/>
            </a:pPr>
            <a:r>
              <a:rPr lang="sv-SE" sz="1800" dirty="0">
                <a:solidFill>
                  <a:schemeClr val="bg1">
                    <a:lumMod val="85000"/>
                  </a:schemeClr>
                </a:solidFill>
              </a:rPr>
              <a:t>	- Alpina kommitténs verksamhet 2021 – 2022</a:t>
            </a:r>
          </a:p>
          <a:p>
            <a:pPr marL="457200" lvl="1" indent="0">
              <a:buNone/>
            </a:pPr>
            <a:r>
              <a:rPr lang="sv-SE" sz="1800" dirty="0">
                <a:solidFill>
                  <a:schemeClr val="bg1">
                    <a:lumMod val="85000"/>
                  </a:schemeClr>
                </a:solidFill>
              </a:rPr>
              <a:t>	- Inriktning / presentation av Alpina kommitténs verksamhet 2022 – 2023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dirty="0"/>
              <a:t>16:15 - Stipendieutdelning – Erik Lindebergs </a:t>
            </a:r>
            <a:r>
              <a:rPr lang="sv-SE" dirty="0" err="1"/>
              <a:t>Stötenfond</a:t>
            </a:r>
            <a:r>
              <a:rPr lang="sv-SE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dirty="0">
                <a:solidFill>
                  <a:schemeClr val="bg1">
                    <a:lumMod val="85000"/>
                  </a:schemeClr>
                </a:solidFill>
              </a:rPr>
              <a:t>16:30 - Avslut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5DE47E-24AA-437E-A4DB-FED117D84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09FCF6E2-3032-47B0-857A-A76C5E50E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0642DF4-9B89-4B37-9E92-0FFBC4453DA1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9D7B0DA-7D2D-415D-8966-07A7E471AE6B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8" name="Picture 1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E9A463E4-D3AE-41D4-A170-178F28AA1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1CCFC4E-6594-4080-A12C-BD1D565E8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F892B-5439-44A5-969D-C8536E6352D3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AFB4CC3-5DEF-4FCC-98E4-9626EB0BE49E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E9535A-0BD1-4A78-A9F7-58F0F597DA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443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Albin Larsson, </a:t>
            </a:r>
            <a:r>
              <a:rPr lang="en-US" dirty="0" err="1"/>
              <a:t>Sälens</a:t>
            </a:r>
            <a:r>
              <a:rPr lang="en-US" dirty="0"/>
              <a:t> IF </a:t>
            </a:r>
            <a:r>
              <a:rPr lang="sv-SE" dirty="0"/>
              <a:t>tilldelas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Erik </a:t>
            </a:r>
            <a:r>
              <a:rPr lang="en-US" dirty="0" err="1"/>
              <a:t>Lindebergs</a:t>
            </a:r>
            <a:r>
              <a:rPr lang="en-US" dirty="0"/>
              <a:t> </a:t>
            </a:r>
            <a:r>
              <a:rPr lang="en-US" dirty="0" err="1"/>
              <a:t>Stötenfond</a:t>
            </a:r>
            <a:r>
              <a:rPr lang="en-US" dirty="0"/>
              <a:t> – </a:t>
            </a:r>
            <a:r>
              <a:rPr lang="sv-SE" dirty="0"/>
              <a:t>Aktiv</a:t>
            </a:r>
            <a:r>
              <a:rPr lang="en-US" dirty="0"/>
              <a:t> </a:t>
            </a:r>
            <a:r>
              <a:rPr lang="sv-SE" dirty="0"/>
              <a:t>stipendium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2751F7-90D4-422D-829B-3BDB8D9FC2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6399" y="1981200"/>
            <a:ext cx="8331200" cy="2125851"/>
          </a:xfrm>
        </p:spPr>
        <p:txBody>
          <a:bodyPr/>
          <a:lstStyle/>
          <a:p>
            <a:pPr marL="0" indent="0">
              <a:buNone/>
            </a:pPr>
            <a:r>
              <a:rPr lang="sv-SE" sz="1800" u="sng" dirty="0"/>
              <a:t>Motivering</a:t>
            </a:r>
            <a:r>
              <a:rPr lang="en-US" sz="1800" u="sng" dirty="0"/>
              <a:t>:</a:t>
            </a:r>
          </a:p>
          <a:p>
            <a:pPr marL="0" indent="0">
              <a:buNone/>
            </a:pPr>
            <a:r>
              <a:rPr lang="sv-SE" sz="1800" dirty="0"/>
              <a:t>Albin har visat en stor utveckling och potential med sina fina resultat under säsongen 2022, för att nämna några bedrifter så är han FIS-världsrankad i SL som 6:a och i GS som 4:a av alla killar födda 2004.</a:t>
            </a:r>
          </a:p>
          <a:p>
            <a:pPr marL="0" indent="0">
              <a:buNone/>
            </a:pPr>
            <a:r>
              <a:rPr lang="sv-SE" sz="1800" dirty="0"/>
              <a:t>Albin tog två medaljer under JSM och fick titulera sig Junior-SM-mästare 2022! </a:t>
            </a:r>
            <a:endParaRPr lang="en-US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DCD2D0-C43D-4302-811E-7021B008F4C5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9E3A24-AAA8-49A0-9EE2-2538DE89E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5200EB1D-6DB1-4A88-A236-32AD7EEB6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E419379-C3FF-45DF-A339-2AE24B817885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FB14FD-D923-4701-A2CB-A73FF4FB2148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2" name="Picture 1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9A757B77-BF86-4461-B507-C950AD0EC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3C93CD2-20ED-4535-BF11-C20B5C7DC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5C903FB-2394-415E-B3C1-95CA04ED6610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510F7F3-8ECA-4EE6-8BC7-CD167FE67833}"/>
              </a:ext>
            </a:extLst>
          </p:cNvPr>
          <p:cNvGrpSpPr/>
          <p:nvPr/>
        </p:nvGrpSpPr>
        <p:grpSpPr>
          <a:xfrm>
            <a:off x="6819255" y="3794729"/>
            <a:ext cx="4458346" cy="1811045"/>
            <a:chOff x="2943618" y="4043027"/>
            <a:chExt cx="4181383" cy="181104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BE509D8-C60E-46A7-B338-4BC7BD62F17B}"/>
                </a:ext>
              </a:extLst>
            </p:cNvPr>
            <p:cNvSpPr/>
            <p:nvPr/>
          </p:nvSpPr>
          <p:spPr bwMode="auto">
            <a:xfrm>
              <a:off x="2943618" y="4043027"/>
              <a:ext cx="4181383" cy="181104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sv-SE" dirty="0"/>
            </a:p>
            <a:p>
              <a:r>
                <a:rPr lang="sv-SE" sz="1400" dirty="0"/>
                <a:t>Tilldelas:</a:t>
              </a:r>
              <a:r>
                <a:rPr lang="sv-SE" sz="1600" dirty="0"/>
                <a:t>	</a:t>
              </a:r>
              <a:r>
                <a:rPr lang="sv-SE" sz="1600" i="1" dirty="0"/>
                <a:t>Albin Larsson, Sälens IF </a:t>
              </a:r>
              <a:r>
                <a:rPr lang="sv-SE" sz="1600" i="1" dirty="0">
                  <a:latin typeface="+mn-lt"/>
                </a:rPr>
                <a:t> </a:t>
              </a:r>
            </a:p>
            <a:p>
              <a:r>
                <a:rPr kumimoji="0" lang="sv-SE" sz="1600" b="1" i="0" u="non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ea typeface="ＭＳ Ｐゴシック" pitchFamily="16" charset="-128"/>
                </a:rPr>
                <a:t>	</a:t>
              </a:r>
              <a:r>
                <a:rPr lang="en-US" sz="1600" i="1" dirty="0"/>
                <a:t>Erik </a:t>
              </a:r>
              <a:r>
                <a:rPr lang="en-US" sz="1600" i="1" dirty="0" err="1"/>
                <a:t>Lindebergs</a:t>
              </a:r>
              <a:r>
                <a:rPr lang="en-US" sz="1600" i="1" dirty="0"/>
                <a:t> </a:t>
              </a:r>
              <a:r>
                <a:rPr lang="en-US" sz="1600" i="1" dirty="0" err="1"/>
                <a:t>Stötenfond</a:t>
              </a:r>
              <a:r>
                <a:rPr lang="en-US" sz="1600" i="1" dirty="0"/>
                <a:t> 2022</a:t>
              </a:r>
            </a:p>
            <a:p>
              <a:endParaRPr kumimoji="0" lang="sv-SE" sz="800" b="1" i="0" u="non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ＭＳ Ｐゴシック" pitchFamily="16" charset="-128"/>
              </a:endParaRPr>
            </a:p>
            <a:p>
              <a:r>
                <a:rPr lang="sv-SE" sz="1400" dirty="0">
                  <a:latin typeface="+mn-lt"/>
                </a:rPr>
                <a:t>Belopp:</a:t>
              </a:r>
              <a:r>
                <a:rPr lang="sv-SE" sz="1600" dirty="0">
                  <a:latin typeface="+mn-lt"/>
                </a:rPr>
                <a:t>	</a:t>
              </a:r>
              <a:r>
                <a:rPr lang="sv-SE" sz="1600" i="1" dirty="0">
                  <a:latin typeface="+mn-lt"/>
                </a:rPr>
                <a:t>2000kr</a:t>
              </a:r>
              <a:endParaRPr kumimoji="0" lang="sv-SE" sz="1600" i="1" u="non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ＭＳ Ｐゴシック" pitchFamily="16" charset="-128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6A3C99F-9EC6-41CE-8866-D247800E9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67222" y="4203988"/>
              <a:ext cx="1465800" cy="381384"/>
            </a:xfrm>
            <a:prstGeom prst="rect">
              <a:avLst/>
            </a:prstGeom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70C9E35-52CD-416A-8022-8EF00A246E17}"/>
              </a:ext>
            </a:extLst>
          </p:cNvPr>
          <p:cNvSpPr/>
          <p:nvPr/>
        </p:nvSpPr>
        <p:spPr bwMode="auto">
          <a:xfrm>
            <a:off x="2946398" y="3788476"/>
            <a:ext cx="3764373" cy="1811045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F2E8CB-91AA-4E80-A0E6-14433AA69C21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2B32D94-30E2-4D47-BBA7-8937BC93B6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FD260BC-6F84-493A-B5B2-C888E60D16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5696" y="3806372"/>
            <a:ext cx="2305075" cy="1775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FE4296-EBDE-4D06-A197-0FD928C045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1894" y="3811722"/>
            <a:ext cx="1472333" cy="177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1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Magnus Johansson </a:t>
            </a:r>
            <a:r>
              <a:rPr lang="en-US" dirty="0" err="1"/>
              <a:t>Sälens</a:t>
            </a:r>
            <a:r>
              <a:rPr lang="en-US" dirty="0"/>
              <a:t> IF </a:t>
            </a:r>
            <a:r>
              <a:rPr lang="en-US" dirty="0" err="1"/>
              <a:t>tilldelas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Erik </a:t>
            </a:r>
            <a:r>
              <a:rPr lang="en-US" dirty="0" err="1"/>
              <a:t>Lindebergs</a:t>
            </a:r>
            <a:r>
              <a:rPr lang="en-US" dirty="0"/>
              <a:t> </a:t>
            </a:r>
            <a:r>
              <a:rPr lang="en-US" dirty="0" err="1"/>
              <a:t>Stötenfond</a:t>
            </a:r>
            <a:r>
              <a:rPr lang="en-US" dirty="0"/>
              <a:t> – </a:t>
            </a:r>
            <a:r>
              <a:rPr lang="en-US" dirty="0" err="1"/>
              <a:t>Ledarstipendium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CADD4AB-8A9B-47C2-95DE-0A2FBF7800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6399" y="1728062"/>
            <a:ext cx="8331200" cy="4139338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Motivering</a:t>
            </a:r>
            <a:r>
              <a:rPr lang="en-US" sz="1800" dirty="0"/>
              <a:t>: </a:t>
            </a:r>
          </a:p>
          <a:p>
            <a:pPr>
              <a:lnSpc>
                <a:spcPct val="115000"/>
              </a:lnSpc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en liten förening där frivilligt engagemang är av största vikt är ledare som Magnus Johansson oerhört värdefulla. Att engagera sig i sina och andras barn är inte en självklarhet idag.</a:t>
            </a:r>
          </a:p>
          <a:p>
            <a:pPr>
              <a:lnSpc>
                <a:spcPct val="115000"/>
              </a:lnSpc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 att motivera Magnus att fortsätta sitt starka engagemang vore det från Sälens </a:t>
            </a:r>
            <a:r>
              <a:rPr lang="sv-S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IF’s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alpina sektion glädjande att kunna erbjuda Magnus vidareutbildning med förhoppning att han även i fortsättningen finner tid att fortsätta sitt engagemang att inspirera barn och vuxna.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4203FB-14A5-4695-A2A8-C911D9C3F9B3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207DEE-B5AD-4559-9FAA-F5FA2130B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21FC95C-6576-47EF-9A74-B236149130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32F1D1F-1AE8-4C46-B225-A1A74749F4B5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94200F-0998-455A-A51A-E8435785859C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1" name="Picture 1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E4666145-4ECB-47D9-93A4-998236A79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3760105-7572-46F3-A581-9CFD25217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020CB0E-9FFA-444A-8ED8-4D917572AFD6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0194464-7DF5-4A92-BD42-5F5C28569D91}"/>
              </a:ext>
            </a:extLst>
          </p:cNvPr>
          <p:cNvGrpSpPr/>
          <p:nvPr/>
        </p:nvGrpSpPr>
        <p:grpSpPr>
          <a:xfrm>
            <a:off x="6493645" y="4403363"/>
            <a:ext cx="4293175" cy="1811045"/>
            <a:chOff x="3062796" y="4602798"/>
            <a:chExt cx="4181383" cy="181104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6643994-3987-4749-B5BF-E856DAA452BE}"/>
                </a:ext>
              </a:extLst>
            </p:cNvPr>
            <p:cNvSpPr/>
            <p:nvPr/>
          </p:nvSpPr>
          <p:spPr bwMode="auto">
            <a:xfrm>
              <a:off x="3062796" y="4602798"/>
              <a:ext cx="4181383" cy="1811045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sv-SE" dirty="0"/>
            </a:p>
            <a:p>
              <a:r>
                <a:rPr lang="sv-SE" sz="1400" dirty="0"/>
                <a:t>Tilldelas:</a:t>
              </a:r>
              <a:r>
                <a:rPr lang="sv-SE" sz="1600" dirty="0"/>
                <a:t>	</a:t>
              </a:r>
              <a:r>
                <a:rPr lang="sv-SE" sz="1600" i="1" dirty="0">
                  <a:latin typeface="+mn-lt"/>
                </a:rPr>
                <a:t>Magnus Johansson Sälens IF</a:t>
              </a:r>
            </a:p>
            <a:p>
              <a:r>
                <a:rPr lang="sv-SE" sz="1600" i="1" dirty="0">
                  <a:latin typeface="+mn-lt"/>
                </a:rPr>
                <a:t>	</a:t>
              </a:r>
              <a:r>
                <a:rPr lang="en-US" sz="1600" i="1" dirty="0"/>
                <a:t>Erik </a:t>
              </a:r>
              <a:r>
                <a:rPr lang="en-US" sz="1600" i="1" dirty="0" err="1"/>
                <a:t>Lindebergs</a:t>
              </a:r>
              <a:r>
                <a:rPr lang="en-US" sz="1600" i="1" dirty="0"/>
                <a:t> </a:t>
              </a:r>
              <a:r>
                <a:rPr lang="en-US" sz="1600" i="1" dirty="0" err="1"/>
                <a:t>Stötenfond</a:t>
              </a:r>
              <a:r>
                <a:rPr lang="en-US" sz="1600" i="1" dirty="0"/>
                <a:t> 2022</a:t>
              </a:r>
              <a:endParaRPr lang="sv-SE" sz="1600" i="1" dirty="0">
                <a:latin typeface="+mn-lt"/>
              </a:endParaRPr>
            </a:p>
            <a:p>
              <a:endParaRPr lang="sv-SE" sz="800" dirty="0">
                <a:latin typeface="+mn-lt"/>
              </a:endParaRPr>
            </a:p>
            <a:p>
              <a:r>
                <a:rPr lang="sv-SE" sz="1400" dirty="0">
                  <a:latin typeface="+mn-lt"/>
                </a:rPr>
                <a:t>Belopp:</a:t>
              </a:r>
              <a:r>
                <a:rPr lang="sv-SE" sz="1600" dirty="0">
                  <a:latin typeface="+mn-lt"/>
                </a:rPr>
                <a:t>	</a:t>
              </a:r>
              <a:r>
                <a:rPr lang="sv-SE" sz="1600" i="1" dirty="0">
                  <a:latin typeface="+mn-lt"/>
                </a:rPr>
                <a:t>2500kr</a:t>
              </a:r>
              <a:endParaRPr kumimoji="0" lang="sv-SE" sz="16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ＭＳ Ｐゴシック" pitchFamily="16" charset="-128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DA4A446-2FA0-4E97-A7D1-E96A8BB3E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86400" y="4786227"/>
              <a:ext cx="1465800" cy="381384"/>
            </a:xfrm>
            <a:prstGeom prst="rect">
              <a:avLst/>
            </a:prstGeom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798903B-3C09-4905-9355-69A35757789F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100386F-FAC4-4CBA-9E0B-676DA7C042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66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C8632-9182-462B-8C20-0330470DE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Inledning</a:t>
            </a:r>
            <a:br>
              <a:rPr lang="sv-SE" dirty="0"/>
            </a:br>
            <a:r>
              <a:rPr lang="sv-SE" dirty="0"/>
              <a:t>Agenda &amp;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0804C-4659-4450-A12C-1E40B4AB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pPr marL="0" indent="0">
              <a:lnSpc>
                <a:spcPct val="150000"/>
              </a:lnSpc>
              <a:buNone/>
            </a:pPr>
            <a:r>
              <a:rPr lang="sv-SE" dirty="0">
                <a:solidFill>
                  <a:schemeClr val="bg1">
                    <a:lumMod val="85000"/>
                  </a:schemeClr>
                </a:solidFill>
              </a:rPr>
              <a:t>13:00 - Inledning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13:15 - </a:t>
            </a:r>
            <a:r>
              <a:rPr lang="sv-SE" dirty="0">
                <a:solidFill>
                  <a:schemeClr val="bg1">
                    <a:lumMod val="85000"/>
                  </a:schemeClr>
                </a:solidFill>
              </a:rPr>
              <a:t>Årsmöte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sv-SE" dirty="0">
                <a:solidFill>
                  <a:schemeClr val="bg1">
                    <a:lumMod val="85000"/>
                  </a:schemeClr>
                </a:solidFill>
              </a:rPr>
              <a:t>alpina kommittén 2022 – 2023</a:t>
            </a:r>
          </a:p>
          <a:p>
            <a:pPr marL="457200" lvl="1" indent="0">
              <a:buNone/>
            </a:pPr>
            <a:r>
              <a:rPr lang="sv-SE" sz="1800" dirty="0">
                <a:solidFill>
                  <a:schemeClr val="bg1">
                    <a:lumMod val="85000"/>
                  </a:schemeClr>
                </a:solidFill>
              </a:rPr>
              <a:t>	- Alpina kommitténs verksamhet 2021 – 2022</a:t>
            </a:r>
          </a:p>
          <a:p>
            <a:pPr marL="457200" lvl="1" indent="0">
              <a:buNone/>
            </a:pPr>
            <a:r>
              <a:rPr lang="sv-SE" sz="1800" dirty="0">
                <a:solidFill>
                  <a:schemeClr val="bg1">
                    <a:lumMod val="85000"/>
                  </a:schemeClr>
                </a:solidFill>
              </a:rPr>
              <a:t>	- Inriktning / presentation av Alpina kommitténs verksamhet 2022 – 2023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dirty="0">
                <a:solidFill>
                  <a:schemeClr val="bg1">
                    <a:lumMod val="85000"/>
                  </a:schemeClr>
                </a:solidFill>
              </a:rPr>
              <a:t>16:15 - Stipendieutdelning – Erik Lindebergs </a:t>
            </a:r>
            <a:r>
              <a:rPr lang="sv-SE" dirty="0" err="1">
                <a:solidFill>
                  <a:schemeClr val="bg1">
                    <a:lumMod val="85000"/>
                  </a:schemeClr>
                </a:solidFill>
              </a:rPr>
              <a:t>Stötenfond</a:t>
            </a:r>
            <a:r>
              <a:rPr lang="sv-SE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v-SE" dirty="0"/>
              <a:t>16:30 - Avslut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5DE47E-24AA-437E-A4DB-FED117D84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09FCF6E2-3032-47B0-857A-A76C5E50E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0642DF4-9B89-4B37-9E92-0FFBC4453DA1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9D7B0DA-7D2D-415D-8966-07A7E471AE6B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8" name="Picture 1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E9A463E4-D3AE-41D4-A170-178F28AA1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1CCFC4E-6594-4080-A12C-BD1D565E8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F892B-5439-44A5-969D-C8536E6352D3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29D5C8F-7307-4CF0-8DCE-DC4043C9BD0F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D3D740-3FC8-44E9-9B7F-14C1F2826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0792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3F71-9442-433C-942C-9C9465CF8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Avslutning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AFA0D-69EC-4A6D-A7C3-8A58352B1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6400" y="1981200"/>
            <a:ext cx="8331200" cy="3886200"/>
          </a:xfrm>
        </p:spPr>
        <p:txBody>
          <a:bodyPr/>
          <a:lstStyle/>
          <a:p>
            <a:pPr marL="0" indent="0">
              <a:buNone/>
            </a:pPr>
            <a:r>
              <a:rPr lang="sv-SE" sz="3000" dirty="0"/>
              <a:t>Lycka till i utvecklingen av alla barn, ungdomar, juniorer &amp; seniorer säsongen 2022/2023!</a:t>
            </a:r>
          </a:p>
          <a:p>
            <a:pPr marL="0" indent="0">
              <a:buNone/>
            </a:pPr>
            <a:endParaRPr lang="sv-SE" sz="3000" dirty="0"/>
          </a:p>
          <a:p>
            <a:pPr marL="0" indent="0">
              <a:buNone/>
            </a:pPr>
            <a:r>
              <a:rPr lang="sv-SE" sz="3000" dirty="0"/>
              <a:t>Ha en härlig sommar!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E98947-D08C-4889-ACEB-4943DD99CBA7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E9FA27-7995-4BEE-8A42-8926CED37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9BF95A31-54BF-401F-935A-C95787B9B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34F3B37-CB8E-4AF4-B4D8-AC59A4CBF771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88457A-CCA2-434F-B6E0-18F1449A4176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1" name="Picture 1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DE5ADF98-3964-4F80-BE08-D509B6A92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D1729C9-DFB0-4613-8F4E-484714FCD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C81A30-0E21-48A9-B9E1-DEDE527DE87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F13C045-5183-48C6-9130-03B4E86191FB}"/>
              </a:ext>
            </a:extLst>
          </p:cNvPr>
          <p:cNvSpPr/>
          <p:nvPr/>
        </p:nvSpPr>
        <p:spPr bwMode="auto">
          <a:xfrm>
            <a:off x="0" y="5908868"/>
            <a:ext cx="2057400" cy="8458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B161A1C-5966-4C0B-BAAA-A31FE66AD2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383" y="5939233"/>
            <a:ext cx="1317796" cy="89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5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3F71-9442-433C-942C-9C9465CF8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Avslutning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E98947-D08C-4889-ACEB-4943DD99CBA7}"/>
              </a:ext>
            </a:extLst>
          </p:cNvPr>
          <p:cNvSpPr/>
          <p:nvPr/>
        </p:nvSpPr>
        <p:spPr bwMode="auto">
          <a:xfrm>
            <a:off x="177553" y="239697"/>
            <a:ext cx="1944210" cy="8970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6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E9FA27-7995-4BEE-8A42-8926CED37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0" y="5008179"/>
            <a:ext cx="1409822" cy="845893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9BF95A31-54BF-401F-935A-C95787B9B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9" y="4228678"/>
            <a:ext cx="659387" cy="74824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34F3B37-CB8E-4AF4-B4D8-AC59A4CBF771}"/>
              </a:ext>
            </a:extLst>
          </p:cNvPr>
          <p:cNvGrpSpPr/>
          <p:nvPr/>
        </p:nvGrpSpPr>
        <p:grpSpPr>
          <a:xfrm>
            <a:off x="177553" y="214861"/>
            <a:ext cx="1944210" cy="1876425"/>
            <a:chOff x="177553" y="191416"/>
            <a:chExt cx="1944210" cy="187642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88457A-CCA2-434F-B6E0-18F1449A4176}"/>
                </a:ext>
              </a:extLst>
            </p:cNvPr>
            <p:cNvSpPr/>
            <p:nvPr/>
          </p:nvSpPr>
          <p:spPr bwMode="auto">
            <a:xfrm>
              <a:off x="177553" y="239697"/>
              <a:ext cx="1944210" cy="89709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v-S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6" charset="-128"/>
              </a:endParaRPr>
            </a:p>
          </p:txBody>
        </p:sp>
        <p:pic>
          <p:nvPicPr>
            <p:cNvPr id="11" name="Picture 1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DE5ADF98-3964-4F80-BE08-D509B6A92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898" y="191416"/>
              <a:ext cx="1438275" cy="18764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D1729C9-DFB0-4613-8F4E-484714FCD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177" y="1405507"/>
              <a:ext cx="938209" cy="14706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3C81A30-0E21-48A9-B9E1-DEDE527DE87A}"/>
                </a:ext>
              </a:extLst>
            </p:cNvPr>
            <p:cNvSpPr txBox="1"/>
            <p:nvPr/>
          </p:nvSpPr>
          <p:spPr>
            <a:xfrm>
              <a:off x="616714" y="1348236"/>
              <a:ext cx="12249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200" b="1" dirty="0">
                  <a:solidFill>
                    <a:schemeClr val="bg1">
                      <a:lumMod val="75000"/>
                    </a:schemeClr>
                  </a:solidFill>
                  <a:latin typeface="Verdana Pro" panose="020B0604030504040204" pitchFamily="34" charset="0"/>
                  <a:cs typeface="Arial" panose="020B0604020202020204" pitchFamily="34" charset="0"/>
                </a:rPr>
                <a:t>DALARNA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16DBA76E-51BD-4F90-823D-F428E72611A8}"/>
              </a:ext>
            </a:extLst>
          </p:cNvPr>
          <p:cNvSpPr/>
          <p:nvPr/>
        </p:nvSpPr>
        <p:spPr>
          <a:xfrm>
            <a:off x="3385949" y="5152268"/>
            <a:ext cx="74521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b="1" dirty="0"/>
              <a:t>BÄST I VÄRLDEN - ALLA PÅ SNÖ</a:t>
            </a:r>
          </a:p>
          <a:p>
            <a:pPr algn="ctr"/>
            <a:r>
              <a:rPr lang="sv-SE" b="1" dirty="0"/>
              <a:t>VI SKALL BLI FLER &amp; BÄTTRE.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FB4BB-F22B-43B5-BA75-D377F62E31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4" y="0"/>
            <a:ext cx="1218831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6B26D7-1DEF-4CC3-958A-13F0BB6CE5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0213" y="1278610"/>
            <a:ext cx="1719814" cy="245648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2F49B6B-6A31-4746-B1F5-C2CC4A92F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8" t="9334" b="25620"/>
          <a:stretch/>
        </p:blipFill>
        <p:spPr bwMode="auto">
          <a:xfrm>
            <a:off x="2730782" y="328279"/>
            <a:ext cx="6514818" cy="340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C877FE11-EE31-4DED-97D2-9FE771F8E9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273" y="2456996"/>
            <a:ext cx="772400" cy="108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480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Eng"/>
</p:tagLst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999999"/>
        </a:dk2>
        <a:lt2>
          <a:srgbClr val="CCCCCC"/>
        </a:lt2>
        <a:accent1>
          <a:srgbClr val="003399"/>
        </a:accent1>
        <a:accent2>
          <a:srgbClr val="FFFF00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E7E700"/>
        </a:accent6>
        <a:hlink>
          <a:srgbClr val="CC9900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8_Office Theme">
  <a:themeElements>
    <a:clrScheme name="Stora Enso">
      <a:dk1>
        <a:sysClr val="windowText" lastClr="000000"/>
      </a:dk1>
      <a:lt1>
        <a:sysClr val="window" lastClr="FFFFFF"/>
      </a:lt1>
      <a:dk2>
        <a:srgbClr val="627D77"/>
      </a:dk2>
      <a:lt2>
        <a:srgbClr val="B4A76C"/>
      </a:lt2>
      <a:accent1>
        <a:srgbClr val="000000"/>
      </a:accent1>
      <a:accent2>
        <a:srgbClr val="988F86"/>
      </a:accent2>
      <a:accent3>
        <a:srgbClr val="627D77"/>
      </a:accent3>
      <a:accent4>
        <a:srgbClr val="B4A76C"/>
      </a:accent4>
      <a:accent5>
        <a:srgbClr val="557630"/>
      </a:accent5>
      <a:accent6>
        <a:srgbClr val="B0BEBB"/>
      </a:accent6>
      <a:hlink>
        <a:srgbClr val="557630"/>
      </a:hlink>
      <a:folHlink>
        <a:srgbClr val="000000"/>
      </a:folHlink>
    </a:clrScheme>
    <a:fontScheme name="21_Office Them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Blank Presentation">
  <a:themeElements>
    <a:clrScheme name="Vattenfall &amp; SSF">
      <a:dk1>
        <a:srgbClr val="000000"/>
      </a:dk1>
      <a:lt1>
        <a:srgbClr val="FFFFFF"/>
      </a:lt1>
      <a:dk2>
        <a:srgbClr val="003399"/>
      </a:dk2>
      <a:lt2>
        <a:srgbClr val="FFFF00"/>
      </a:lt2>
      <a:accent1>
        <a:srgbClr val="CC9900"/>
      </a:accent1>
      <a:accent2>
        <a:srgbClr val="333333"/>
      </a:accent2>
      <a:accent3>
        <a:srgbClr val="5F5F5F"/>
      </a:accent3>
      <a:accent4>
        <a:srgbClr val="969696"/>
      </a:accent4>
      <a:accent5>
        <a:srgbClr val="DDDDDD"/>
      </a:accent5>
      <a:accent6>
        <a:srgbClr val="EAEAEA"/>
      </a:accent6>
      <a:hlink>
        <a:srgbClr val="000000"/>
      </a:hlink>
      <a:folHlink>
        <a:srgbClr val="0000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999999"/>
        </a:dk2>
        <a:lt2>
          <a:srgbClr val="CCCCCC"/>
        </a:lt2>
        <a:accent1>
          <a:srgbClr val="003399"/>
        </a:accent1>
        <a:accent2>
          <a:srgbClr val="FFFF00"/>
        </a:accent2>
        <a:accent3>
          <a:srgbClr val="FFFFFF"/>
        </a:accent3>
        <a:accent4>
          <a:srgbClr val="000000"/>
        </a:accent4>
        <a:accent5>
          <a:srgbClr val="AAADCA"/>
        </a:accent5>
        <a:accent6>
          <a:srgbClr val="E7E700"/>
        </a:accent6>
        <a:hlink>
          <a:srgbClr val="CC9900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213D6EAC420C41908C74F63B6AFC61" ma:contentTypeVersion="0" ma:contentTypeDescription="Skapa ett nytt dokument." ma:contentTypeScope="" ma:versionID="5f717263c4c82bf2efe3811f2ed3b645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84AD490-DB29-4B70-AC75-75B62893EE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4128C0-5A18-4752-B61D-1D3EDF925B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6E546315-7B0D-4CD0-82AB-2083A8CF3AEB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14558</TotalTime>
  <Words>3757</Words>
  <Application>Microsoft Office PowerPoint</Application>
  <PresentationFormat>Widescreen</PresentationFormat>
  <Paragraphs>1040</Paragraphs>
  <Slides>51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Arial</vt:lpstr>
      <vt:lpstr>Berlin Sans FB Demi</vt:lpstr>
      <vt:lpstr>Calibri</vt:lpstr>
      <vt:lpstr>Helvetica</vt:lpstr>
      <vt:lpstr>Verdana Pro</vt:lpstr>
      <vt:lpstr>Wingdings</vt:lpstr>
      <vt:lpstr>Blank Presentation</vt:lpstr>
      <vt:lpstr>48_Office Theme</vt:lpstr>
      <vt:lpstr>1_Blank Presentation</vt:lpstr>
      <vt:lpstr>Dalarnas Skidförbund Alpina Vårting - 2022</vt:lpstr>
      <vt:lpstr>Inledning Agenda &amp; Program</vt:lpstr>
      <vt:lpstr>Inledning Deltagare</vt:lpstr>
      <vt:lpstr>Inledning </vt:lpstr>
      <vt:lpstr>Inledning  Mål &amp; Syfte</vt:lpstr>
      <vt:lpstr>Dalarnas Skidförbunds Alpin Kommitté – 2021/2022</vt:lpstr>
      <vt:lpstr>Årsmöte</vt:lpstr>
      <vt:lpstr>Årsmöte</vt:lpstr>
      <vt:lpstr>Årsmöte</vt:lpstr>
      <vt:lpstr>Årsmöte</vt:lpstr>
      <vt:lpstr>Årsmöte</vt:lpstr>
      <vt:lpstr>Årsmöte</vt:lpstr>
      <vt:lpstr>1st SM medalj till Dalarna 2022 </vt:lpstr>
      <vt:lpstr>3st JSM medaljer till Dalarna 2022</vt:lpstr>
      <vt:lpstr>5st USM medaljer till Dalarna 2022</vt:lpstr>
      <vt:lpstr>1st USM medalj till Dalarna 2022</vt:lpstr>
      <vt:lpstr>PowerPoint Presentation</vt:lpstr>
      <vt:lpstr>Antagna till skidgymnasium 2022 från Dalarna  </vt:lpstr>
      <vt:lpstr>Antagna till högskola, universitet, elitmiljö 2022 från Dalarna </vt:lpstr>
      <vt:lpstr>Genomgång av den gångna säsongen Alpina kommittén</vt:lpstr>
      <vt:lpstr>Genomgång av den gångna säsongen Alpina kommittén</vt:lpstr>
      <vt:lpstr>Genomgång av den gångna säsongen Alpina kommittén</vt:lpstr>
      <vt:lpstr>Genomgång av den gångna säsongen Alpina kommittén</vt:lpstr>
      <vt:lpstr>Genomgång av den gångna säsongen</vt:lpstr>
      <vt:lpstr>Genomgång av den gångna säsongen</vt:lpstr>
      <vt:lpstr>Genomgång av den gångna säsongen</vt:lpstr>
      <vt:lpstr>Årsmöte</vt:lpstr>
      <vt:lpstr>Val av AK-funktionärer för kommande år</vt:lpstr>
      <vt:lpstr>Årsmöte</vt:lpstr>
      <vt:lpstr>Val av valberedning</vt:lpstr>
      <vt:lpstr>Årsmöte</vt:lpstr>
      <vt:lpstr>Genomgång av planering för kommande säsong Alpina kommittén</vt:lpstr>
      <vt:lpstr> Genomgång av planering för kommande säsong Träningsplan - Innehåll </vt:lpstr>
      <vt:lpstr>Distriktsträning – Sammanfattning och syfte </vt:lpstr>
      <vt:lpstr>Distriktsträning - Översikt träningsplan 2022-2023 </vt:lpstr>
      <vt:lpstr>Distriksträning – Fokuseringspunkter vid samlingar </vt:lpstr>
      <vt:lpstr>Distriksträning – Hur går läger och träningarna till? </vt:lpstr>
      <vt:lpstr>Frågor om träning? Kontaktuppgifter:</vt:lpstr>
      <vt:lpstr>Genomgång av planering för kommande säsong Tävlingar</vt:lpstr>
      <vt:lpstr>Genomgång av planering för kommande säsong Tävlingar</vt:lpstr>
      <vt:lpstr>Genomgång av planering för kommande säsong MVC &amp; LVC-finaler säsongen 2022-2023</vt:lpstr>
      <vt:lpstr>Genomgång av planering för kommande säsong USM-final säsongen 2022-2023</vt:lpstr>
      <vt:lpstr>Tävlingsansökningar säsongen 2022-2023 </vt:lpstr>
      <vt:lpstr>Årsmöte</vt:lpstr>
      <vt:lpstr>Årsmöte</vt:lpstr>
      <vt:lpstr>Inledning Agenda &amp; Program</vt:lpstr>
      <vt:lpstr>Albin Larsson, Sälens IF tilldelas: Erik Lindebergs Stötenfond – Aktiv stipendium</vt:lpstr>
      <vt:lpstr>Magnus Johansson Sälens IF tilldelas: Erik Lindebergs Stötenfond – Ledarstipendium</vt:lpstr>
      <vt:lpstr>Inledning Agenda &amp; Program</vt:lpstr>
      <vt:lpstr>Avslutning</vt:lpstr>
      <vt:lpstr>Avslutning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Dalarnas Skidförbund Alpina Vårting - 2020</dc:title>
  <dc:creator>Peter Flodberg</dc:creator>
  <cp:lastModifiedBy>Peter Flodberg</cp:lastModifiedBy>
  <cp:revision>164</cp:revision>
  <dcterms:created xsi:type="dcterms:W3CDTF">2020-05-26T18:56:04Z</dcterms:created>
  <dcterms:modified xsi:type="dcterms:W3CDTF">2022-05-14T18:38:26Z</dcterms:modified>
</cp:coreProperties>
</file>